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1" r:id="rId1"/>
  </p:sldMasterIdLst>
  <p:notesMasterIdLst>
    <p:notesMasterId r:id="rId24"/>
  </p:notesMasterIdLst>
  <p:handoutMasterIdLst>
    <p:handoutMasterId r:id="rId25"/>
  </p:handoutMasterIdLst>
  <p:sldIdLst>
    <p:sldId id="256" r:id="rId2"/>
    <p:sldId id="278" r:id="rId3"/>
    <p:sldId id="291" r:id="rId4"/>
    <p:sldId id="294" r:id="rId5"/>
    <p:sldId id="285" r:id="rId6"/>
    <p:sldId id="292" r:id="rId7"/>
    <p:sldId id="301" r:id="rId8"/>
    <p:sldId id="295" r:id="rId9"/>
    <p:sldId id="258" r:id="rId10"/>
    <p:sldId id="259" r:id="rId11"/>
    <p:sldId id="305" r:id="rId12"/>
    <p:sldId id="306" r:id="rId13"/>
    <p:sldId id="307" r:id="rId14"/>
    <p:sldId id="283" r:id="rId15"/>
    <p:sldId id="281" r:id="rId16"/>
    <p:sldId id="299" r:id="rId17"/>
    <p:sldId id="296" r:id="rId18"/>
    <p:sldId id="298" r:id="rId19"/>
    <p:sldId id="302" r:id="rId20"/>
    <p:sldId id="280" r:id="rId21"/>
    <p:sldId id="270" r:id="rId22"/>
    <p:sldId id="265" r:id="rId23"/>
  </p:sldIdLst>
  <p:sldSz cx="9144000" cy="6858000" type="screen4x3"/>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03" autoAdjust="0"/>
    <p:restoredTop sz="91466" autoAdjust="0"/>
  </p:normalViewPr>
  <p:slideViewPr>
    <p:cSldViewPr>
      <p:cViewPr varScale="1">
        <p:scale>
          <a:sx n="92" d="100"/>
          <a:sy n="92" d="100"/>
        </p:scale>
        <p:origin x="244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3C96BD18-9B66-455B-9A42-63CB2509AC2A}" type="datetimeFigureOut">
              <a:rPr lang="fr-FR" smtClean="0"/>
              <a:t>19/02/2021</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49D32A97-9B0F-4C5F-B8C9-DD0C4254BB04}" type="slidenum">
              <a:rPr lang="fr-FR" smtClean="0"/>
              <a:t>‹N°›</a:t>
            </a:fld>
            <a:endParaRPr lang="fr-FR"/>
          </a:p>
        </p:txBody>
      </p:sp>
    </p:spTree>
    <p:extLst>
      <p:ext uri="{BB962C8B-B14F-4D97-AF65-F5344CB8AC3E}">
        <p14:creationId xmlns:p14="http://schemas.microsoft.com/office/powerpoint/2010/main" val="158069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F17FFA69-5FF7-4DDB-8629-858EE8ED2A7D}" type="datetimeFigureOut">
              <a:rPr lang="fr-FR" smtClean="0"/>
              <a:t>19/02/2021</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87FF734A-D836-48C2-9499-F5780C3C8FE2}" type="slidenum">
              <a:rPr lang="fr-FR" smtClean="0"/>
              <a:t>‹N°›</a:t>
            </a:fld>
            <a:endParaRPr lang="fr-FR" dirty="0"/>
          </a:p>
        </p:txBody>
      </p:sp>
    </p:spTree>
    <p:extLst>
      <p:ext uri="{BB962C8B-B14F-4D97-AF65-F5344CB8AC3E}">
        <p14:creationId xmlns:p14="http://schemas.microsoft.com/office/powerpoint/2010/main" val="3719013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1</a:t>
            </a:fld>
            <a:endParaRPr lang="fr-FR" dirty="0"/>
          </a:p>
        </p:txBody>
      </p:sp>
    </p:spTree>
    <p:extLst>
      <p:ext uri="{BB962C8B-B14F-4D97-AF65-F5344CB8AC3E}">
        <p14:creationId xmlns:p14="http://schemas.microsoft.com/office/powerpoint/2010/main" val="152977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2</a:t>
            </a:fld>
            <a:endParaRPr lang="fr-FR" dirty="0"/>
          </a:p>
        </p:txBody>
      </p:sp>
    </p:spTree>
    <p:extLst>
      <p:ext uri="{BB962C8B-B14F-4D97-AF65-F5344CB8AC3E}">
        <p14:creationId xmlns:p14="http://schemas.microsoft.com/office/powerpoint/2010/main" val="1153826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3</a:t>
            </a:fld>
            <a:endParaRPr lang="fr-FR" dirty="0"/>
          </a:p>
        </p:txBody>
      </p:sp>
    </p:spTree>
    <p:extLst>
      <p:ext uri="{BB962C8B-B14F-4D97-AF65-F5344CB8AC3E}">
        <p14:creationId xmlns:p14="http://schemas.microsoft.com/office/powerpoint/2010/main" val="1505414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4</a:t>
            </a:fld>
            <a:endParaRPr lang="fr-FR" dirty="0"/>
          </a:p>
        </p:txBody>
      </p:sp>
    </p:spTree>
    <p:extLst>
      <p:ext uri="{BB962C8B-B14F-4D97-AF65-F5344CB8AC3E}">
        <p14:creationId xmlns:p14="http://schemas.microsoft.com/office/powerpoint/2010/main" val="3702092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sz="1200" kern="0" dirty="0" smtClean="0">
                <a:latin typeface="+mn-lt"/>
              </a:rPr>
              <a:t>La PASS de Vire est ouverte depuis octobre 2013. L’équipe se compose d’une infirmière arrivée sur le poste</a:t>
            </a:r>
            <a:r>
              <a:rPr lang="fr-FR" altLang="fr-FR" sz="1200" kern="0" baseline="0" dirty="0" smtClean="0">
                <a:latin typeface="+mn-lt"/>
              </a:rPr>
              <a:t> en Octobre 2018</a:t>
            </a:r>
            <a:r>
              <a:rPr lang="fr-FR" altLang="fr-FR" sz="1200" kern="0" dirty="0" smtClean="0">
                <a:latin typeface="+mn-lt"/>
              </a:rPr>
              <a:t>, d’une assistante de service social arrivée </a:t>
            </a:r>
            <a:r>
              <a:rPr lang="fr-FR" altLang="fr-FR" sz="1200" kern="0" baseline="0" dirty="0" smtClean="0">
                <a:latin typeface="+mn-lt"/>
              </a:rPr>
              <a:t>en mai 2019 </a:t>
            </a:r>
            <a:r>
              <a:rPr lang="fr-FR" altLang="fr-FR" sz="1200" kern="0" dirty="0" smtClean="0">
                <a:latin typeface="+mn-lt"/>
              </a:rPr>
              <a:t>et d’un médecin référent. L’équipe est présente à temps partiel. Nous nous réunissons</a:t>
            </a:r>
            <a:r>
              <a:rPr lang="fr-FR" altLang="fr-FR" sz="1200" kern="0" baseline="0" dirty="0" smtClean="0">
                <a:latin typeface="+mn-lt"/>
              </a:rPr>
              <a:t> le jeudi en début d’après-midi</a:t>
            </a:r>
            <a:r>
              <a:rPr lang="fr-FR" altLang="fr-FR" sz="1200" kern="0" dirty="0" smtClean="0">
                <a:latin typeface="+mn-lt"/>
              </a:rPr>
              <a:t> afin de faire</a:t>
            </a:r>
            <a:r>
              <a:rPr lang="fr-FR" altLang="fr-FR" sz="1200" kern="0" baseline="0" dirty="0" smtClean="0">
                <a:latin typeface="+mn-lt"/>
              </a:rPr>
              <a:t> un point sur les dossiers des patients et des projets en cours.</a:t>
            </a:r>
            <a:endParaRPr lang="fr-FR" altLang="fr-FR" sz="1200" kern="0"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sz="1200" kern="0" dirty="0" smtClean="0">
                <a:latin typeface="+mn-lt"/>
              </a:rPr>
              <a:t>Le bureau se situe au </a:t>
            </a:r>
            <a:r>
              <a:rPr lang="fr-FR" altLang="fr-FR" sz="1200" b="1" kern="0" dirty="0" err="1" smtClean="0">
                <a:latin typeface="+mn-lt"/>
              </a:rPr>
              <a:t>rez</a:t>
            </a:r>
            <a:r>
              <a:rPr lang="fr-FR" altLang="fr-FR" sz="1200" b="1" kern="0" dirty="0" smtClean="0">
                <a:latin typeface="+mn-lt"/>
              </a:rPr>
              <a:t> de chaussée du bâtiment A.DRUCKER</a:t>
            </a:r>
            <a:r>
              <a:rPr lang="fr-FR" altLang="fr-FR" sz="1200" kern="0" dirty="0" smtClean="0">
                <a:latin typeface="+mn-lt"/>
              </a:rPr>
              <a:t>. La permanence est ouverte </a:t>
            </a:r>
            <a:r>
              <a:rPr lang="fr-FR" altLang="fr-FR" sz="1200" b="1" kern="0" dirty="0" smtClean="0">
                <a:latin typeface="+mn-lt"/>
              </a:rPr>
              <a:t>le lundi de 9h à 12h et le jeudi de 13h30 à 16h30</a:t>
            </a:r>
            <a:r>
              <a:rPr lang="fr-FR" altLang="fr-FR" sz="1200" kern="0" dirty="0" smtClean="0">
                <a:latin typeface="+mn-lt"/>
              </a:rPr>
              <a:t>. Des </a:t>
            </a:r>
            <a:r>
              <a:rPr lang="fr-FR" altLang="fr-FR" sz="1200" b="1" kern="0" dirty="0" smtClean="0">
                <a:latin typeface="+mn-lt"/>
              </a:rPr>
              <a:t>rendez-vous</a:t>
            </a:r>
            <a:r>
              <a:rPr lang="fr-FR" altLang="fr-FR" sz="1200" kern="0" dirty="0" smtClean="0">
                <a:latin typeface="+mn-lt"/>
              </a:rPr>
              <a:t> sont </a:t>
            </a:r>
            <a:r>
              <a:rPr lang="fr-FR" altLang="fr-FR" sz="1200" b="1" kern="0" dirty="0" smtClean="0">
                <a:latin typeface="+mn-lt"/>
              </a:rPr>
              <a:t>possibles en dehors des permanences</a:t>
            </a:r>
            <a:r>
              <a:rPr lang="fr-FR" altLang="fr-FR" sz="1200" b="1" kern="0" baseline="0" dirty="0" smtClean="0">
                <a:latin typeface="+mn-lt"/>
              </a:rPr>
              <a:t> et en fonction de nos disponibilités.</a:t>
            </a:r>
            <a:endParaRPr lang="fr-FR" altLang="fr-FR" sz="1200" b="1" kern="0"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sz="1200" b="1" kern="0" dirty="0" smtClean="0">
                <a:latin typeface="+mn-lt"/>
              </a:rPr>
              <a:t>La PASS est joignable par téléphone avec une</a:t>
            </a:r>
            <a:r>
              <a:rPr lang="fr-FR" altLang="fr-FR" sz="1200" b="1" kern="0" baseline="0" dirty="0" smtClean="0">
                <a:latin typeface="+mn-lt"/>
              </a:rPr>
              <a:t> possibilité de laisser un message </a:t>
            </a:r>
            <a:r>
              <a:rPr lang="fr-FR" altLang="fr-FR" sz="1200" b="1" kern="0" dirty="0" smtClean="0">
                <a:latin typeface="+mn-lt"/>
              </a:rPr>
              <a:t>: 02/31/67/47/43 et par mail : pass@ch-vire.fr</a:t>
            </a:r>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5</a:t>
            </a:fld>
            <a:endParaRPr lang="fr-FR" dirty="0"/>
          </a:p>
        </p:txBody>
      </p:sp>
    </p:spTree>
    <p:extLst>
      <p:ext uri="{BB962C8B-B14F-4D97-AF65-F5344CB8AC3E}">
        <p14:creationId xmlns:p14="http://schemas.microsoft.com/office/powerpoint/2010/main" val="1034923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6</a:t>
            </a:fld>
            <a:endParaRPr lang="fr-FR" dirty="0"/>
          </a:p>
        </p:txBody>
      </p:sp>
    </p:spTree>
    <p:extLst>
      <p:ext uri="{BB962C8B-B14F-4D97-AF65-F5344CB8AC3E}">
        <p14:creationId xmlns:p14="http://schemas.microsoft.com/office/powerpoint/2010/main" val="3620055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7</a:t>
            </a:fld>
            <a:endParaRPr lang="fr-FR" dirty="0"/>
          </a:p>
        </p:txBody>
      </p:sp>
    </p:spTree>
    <p:extLst>
      <p:ext uri="{BB962C8B-B14F-4D97-AF65-F5344CB8AC3E}">
        <p14:creationId xmlns:p14="http://schemas.microsoft.com/office/powerpoint/2010/main" val="3579975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u="sng" dirty="0" smtClean="0"/>
              <a:t>Activités distinctes mais complémentaires: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u="sng" dirty="0" smtClean="0"/>
              <a:t>Auprès des patients</a:t>
            </a:r>
            <a:r>
              <a:rPr lang="fr-FR"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a:t>
            </a:r>
            <a:r>
              <a:rPr lang="fr-FR" baseline="0" dirty="0" smtClean="0"/>
              <a:t> </a:t>
            </a:r>
            <a:r>
              <a:rPr lang="fr-FR" dirty="0" smtClean="0"/>
              <a:t>Nous assurons l’accueil, les entretiens de 1</a:t>
            </a:r>
            <a:r>
              <a:rPr lang="fr-FR" baseline="30000" dirty="0" smtClean="0"/>
              <a:t>ère</a:t>
            </a:r>
            <a:r>
              <a:rPr lang="fr-FR" dirty="0" smtClean="0"/>
              <a:t> évaluation en binôme </a:t>
            </a:r>
            <a:r>
              <a:rPr lang="fr-FR" baseline="0" dirty="0" smtClean="0"/>
              <a:t> de préférence, les entretiens de suivis </a:t>
            </a:r>
            <a:r>
              <a:rPr lang="fr-FR" dirty="0" smtClean="0"/>
              <a:t>et les</a:t>
            </a:r>
            <a:r>
              <a:rPr lang="fr-FR" baseline="0" dirty="0" smtClean="0"/>
              <a:t> </a:t>
            </a:r>
            <a:r>
              <a:rPr lang="fr-FR" dirty="0" smtClean="0"/>
              <a:t>orientations</a:t>
            </a:r>
            <a:r>
              <a:rPr lang="fr-FR" baseline="0" dirty="0" smtClean="0"/>
              <a:t> afin d’assurer la coordination d’un parcours de santé.</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En effet, nous proposons un accompagnement dans les démarches vers les services extérieurs (ex: pharmacie, Médecin traitant, laboratoire d’analyse…) ou établissement médico-sociaux (Centres médico sociaux, CCAS…). </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Si nécessaire nous mettons à disposition  un téléphone, de la documentation, la possibilité d’effectuer des photocopies et dans certaines situations, de manière ponctuelle un accès au local douche peut être proposé (pas de besoin en 2019). </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De plus, nous avons un rôle de prévention (ex: éviter les récidives ou complications d’une maladie, dépistage tels que la tuberculose et les IST, réinsertion sociales…) et d’éducation à la santé (ex: inciter les gens à vouloir être en bonne santé, à recourir à une aide en cas de besoin et à les encourager à participer et à choisir).</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L’écoute active ++++ est un temps très important car les entretiens peuvent être longs avec des situations complexes. </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L’objectif est de créer  une relation de confiance avec l’usager, nécessaire  pour la suite de la prise en charge.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u="sng" dirty="0" smtClean="0"/>
              <a:t>Auprès des partenaires internes</a:t>
            </a:r>
            <a:r>
              <a:rPr lang="fr-FR" u="none" dirty="0" smtClean="0"/>
              <a:t>: Nous</a:t>
            </a:r>
            <a:r>
              <a:rPr lang="fr-FR" u="none" baseline="0" dirty="0" smtClean="0"/>
              <a:t> effectuons un travail de collaboration avec les équipes et nous avons un r</a:t>
            </a:r>
            <a:r>
              <a:rPr lang="fr-FR" u="none" dirty="0" smtClean="0"/>
              <a:t>ôle de</a:t>
            </a:r>
            <a:r>
              <a:rPr lang="fr-FR" u="none" baseline="0" dirty="0" smtClean="0"/>
              <a:t> s</a:t>
            </a:r>
            <a:r>
              <a:rPr lang="fr-FR" u="none" dirty="0" smtClean="0"/>
              <a:t>ensibilisation</a:t>
            </a:r>
            <a:r>
              <a:rPr lang="fr-FR" u="none" baseline="0" dirty="0" smtClean="0"/>
              <a:t> et d’</a:t>
            </a:r>
            <a:r>
              <a:rPr lang="fr-FR" u="none" dirty="0" smtClean="0"/>
              <a:t>information (sur le fonctionnement et les problématiques rencontrées à la PASS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u="none" dirty="0" smtClean="0"/>
          </a:p>
          <a:p>
            <a:pPr marL="171450" indent="-171450">
              <a:buFont typeface="Arial" panose="020B0604020202020204" pitchFamily="34" charset="0"/>
              <a:buChar char="•"/>
            </a:pPr>
            <a:r>
              <a:rPr lang="fr-FR" u="sng" dirty="0" smtClean="0"/>
              <a:t>Auprès des partenaires externes</a:t>
            </a:r>
            <a:r>
              <a:rPr lang="fr-FR" u="none" dirty="0" smtClean="0"/>
              <a:t>:</a:t>
            </a:r>
            <a:endParaRPr lang="fr-FR" u="sng" baseline="0" dirty="0" smtClean="0"/>
          </a:p>
          <a:p>
            <a:r>
              <a:rPr lang="fr-FR" u="none" baseline="0" dirty="0" smtClean="0"/>
              <a:t>- </a:t>
            </a:r>
            <a:r>
              <a:rPr lang="fr-FR" u="none" dirty="0" smtClean="0"/>
              <a:t>Nous</a:t>
            </a:r>
            <a:r>
              <a:rPr lang="fr-FR" u="none" baseline="0" dirty="0" smtClean="0"/>
              <a:t> avons fait plusieurs rencontres en 2019 et avons des projets communs. </a:t>
            </a:r>
            <a:r>
              <a:rPr lang="fr-FR" u="none" dirty="0" smtClean="0"/>
              <a:t>Plus</a:t>
            </a:r>
            <a:r>
              <a:rPr lang="fr-FR" u="none" baseline="0" dirty="0" smtClean="0"/>
              <a:t> de détails et précisions dans les autres diapos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u="sng" baseline="0" dirty="0" smtClean="0"/>
              <a:t>Nous assurons également les  tâches administratives et de secrétariat :</a:t>
            </a:r>
            <a:r>
              <a:rPr lang="fr-FR" u="none" baseline="0" dirty="0" smtClean="0"/>
              <a:t> </a:t>
            </a:r>
            <a:r>
              <a:rPr lang="fr-FR" baseline="0" dirty="0" smtClean="0"/>
              <a:t>Sollicitations téléphoniques, préparation des dossiers patients, rédaction de courriers, de CR des projets et des  rencontres effectuées.</a:t>
            </a:r>
          </a:p>
          <a:p>
            <a:pPr marL="0" marR="0" indent="0" algn="l" defTabSz="914400" rtl="0" eaLnBrk="1" fontAlgn="auto" latinLnBrk="0" hangingPunct="1">
              <a:lnSpc>
                <a:spcPct val="100000"/>
              </a:lnSpc>
              <a:spcBef>
                <a:spcPts val="0"/>
              </a:spcBef>
              <a:spcAft>
                <a:spcPts val="0"/>
              </a:spcAft>
              <a:buClrTx/>
              <a:buSzTx/>
              <a:buFontTx/>
              <a:buNone/>
              <a:tabLst/>
              <a:defRPr/>
            </a:pPr>
            <a:r>
              <a:rPr lang="fr-FR" u="none" baseline="0" dirty="0" smtClean="0"/>
              <a:t>Ce qui peut être parfois </a:t>
            </a:r>
            <a:r>
              <a:rPr lang="fr-FR" baseline="0" dirty="0" smtClean="0"/>
              <a:t>chronophage</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Remplir les recueils de données informatiques , compléter PIRAMIG, réaliser le bilan d’activité et organiser les COPILS.</a:t>
            </a:r>
          </a:p>
          <a:p>
            <a:endParaRPr lang="fr-FR" dirty="0"/>
          </a:p>
        </p:txBody>
      </p:sp>
      <p:sp>
        <p:nvSpPr>
          <p:cNvPr id="4" name="Espace réservé du numéro de diapositive 3"/>
          <p:cNvSpPr>
            <a:spLocks noGrp="1"/>
          </p:cNvSpPr>
          <p:nvPr>
            <p:ph type="sldNum" sz="quarter" idx="10"/>
          </p:nvPr>
        </p:nvSpPr>
        <p:spPr/>
        <p:txBody>
          <a:bodyPr/>
          <a:lstStyle/>
          <a:p>
            <a:fld id="{8F9ACBF8-656A-4EE6-80EA-17054A764182}" type="slidenum">
              <a:rPr lang="fr-FR" smtClean="0"/>
              <a:t>8</a:t>
            </a:fld>
            <a:endParaRPr lang="fr-FR"/>
          </a:p>
        </p:txBody>
      </p:sp>
    </p:spTree>
    <p:extLst>
      <p:ext uri="{BB962C8B-B14F-4D97-AF65-F5344CB8AC3E}">
        <p14:creationId xmlns:p14="http://schemas.microsoft.com/office/powerpoint/2010/main" val="10726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9</a:t>
            </a:fld>
            <a:endParaRPr lang="fr-FR" dirty="0"/>
          </a:p>
        </p:txBody>
      </p:sp>
    </p:spTree>
    <p:extLst>
      <p:ext uri="{BB962C8B-B14F-4D97-AF65-F5344CB8AC3E}">
        <p14:creationId xmlns:p14="http://schemas.microsoft.com/office/powerpoint/2010/main" val="3644082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latin typeface="+mn-lt"/>
              </a:rPr>
              <a:t>Nous constatons une diminution de la file active entre 2017 et 2019. Nous expliquons cela par :</a:t>
            </a:r>
            <a:r>
              <a:rPr lang="fr-FR" sz="1200" baseline="0" dirty="0" smtClean="0">
                <a:latin typeface="+mn-lt"/>
              </a:rPr>
              <a:t> </a:t>
            </a:r>
          </a:p>
          <a:p>
            <a:pPr marL="171450" indent="-171450">
              <a:buFont typeface="Arial" panose="020B0604020202020204" pitchFamily="34" charset="0"/>
              <a:buChar char="•"/>
            </a:pPr>
            <a:r>
              <a:rPr lang="fr-FR" sz="1200" dirty="0" smtClean="0">
                <a:latin typeface="+mn-lt"/>
              </a:rPr>
              <a:t>les</a:t>
            </a:r>
            <a:r>
              <a:rPr lang="fr-FR" sz="1200" baseline="0" dirty="0" smtClean="0">
                <a:latin typeface="+mn-lt"/>
              </a:rPr>
              <a:t> différents changements de professionnels pendant cette période que ce soit infirmier et assistant social</a:t>
            </a:r>
          </a:p>
          <a:p>
            <a:pPr marL="171450" indent="-171450">
              <a:buFont typeface="Arial" panose="020B0604020202020204" pitchFamily="34" charset="0"/>
              <a:buChar char="•"/>
            </a:pPr>
            <a:r>
              <a:rPr lang="fr-FR" sz="1200" baseline="0" dirty="0" smtClean="0">
                <a:latin typeface="+mn-lt"/>
              </a:rPr>
              <a:t>la mise en place d’une nouvelle organisation en lien avec l’évolution des PASS</a:t>
            </a:r>
          </a:p>
          <a:p>
            <a:pPr marL="0" indent="0">
              <a:buFont typeface="Arial" panose="020B0604020202020204" pitchFamily="34" charset="0"/>
              <a:buNone/>
            </a:pPr>
            <a:r>
              <a:rPr lang="fr-FR" sz="1200" baseline="0" dirty="0" smtClean="0">
                <a:latin typeface="+mn-lt"/>
              </a:rPr>
              <a:t> ( EX : critères des patients PASS plus précis)</a:t>
            </a:r>
            <a:endParaRPr lang="fr-FR" sz="1200" dirty="0">
              <a:latin typeface="+mn-lt"/>
            </a:endParaRPr>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10</a:t>
            </a:fld>
            <a:endParaRPr lang="fr-FR" dirty="0"/>
          </a:p>
        </p:txBody>
      </p:sp>
    </p:spTree>
    <p:extLst>
      <p:ext uri="{BB962C8B-B14F-4D97-AF65-F5344CB8AC3E}">
        <p14:creationId xmlns:p14="http://schemas.microsoft.com/office/powerpoint/2010/main" val="3865667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11</a:t>
            </a:fld>
            <a:endParaRPr lang="fr-FR" dirty="0"/>
          </a:p>
        </p:txBody>
      </p:sp>
    </p:spTree>
    <p:extLst>
      <p:ext uri="{BB962C8B-B14F-4D97-AF65-F5344CB8AC3E}">
        <p14:creationId xmlns:p14="http://schemas.microsoft.com/office/powerpoint/2010/main" val="1686913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dirty="0" smtClean="0"/>
              <a:t>L’infirmière</a:t>
            </a:r>
            <a:r>
              <a:rPr lang="fr-FR" baseline="0" dirty="0" smtClean="0"/>
              <a:t> réalise un diagnostic infirmier afin d’évaluer les besoins et de prioriser les actions à mettre en place. </a:t>
            </a:r>
          </a:p>
          <a:p>
            <a:pPr marL="285750" indent="-285750" algn="just">
              <a:buFont typeface="Wingdings" panose="05000000000000000000" pitchFamily="2" charset="2"/>
              <a:buChar char="Ø"/>
            </a:pPr>
            <a:r>
              <a:rPr lang="fr-FR" sz="1200" dirty="0" smtClean="0"/>
              <a:t>25 personnes </a:t>
            </a:r>
            <a:r>
              <a:rPr lang="fr-FR" sz="1200" baseline="0" dirty="0" smtClean="0"/>
              <a:t> </a:t>
            </a:r>
            <a:r>
              <a:rPr lang="fr-FR" sz="1200" dirty="0" smtClean="0"/>
              <a:t>liées à une pathologie connue</a:t>
            </a:r>
          </a:p>
          <a:p>
            <a:pPr marL="285750" indent="-285750" algn="just">
              <a:buFont typeface="Wingdings" panose="05000000000000000000" pitchFamily="2" charset="2"/>
              <a:buChar char="Ø"/>
            </a:pPr>
            <a:r>
              <a:rPr lang="fr-FR" sz="1200" baseline="0" dirty="0" smtClean="0"/>
              <a:t>21 personnes liées à leur traitement : 18 délivrances</a:t>
            </a:r>
          </a:p>
          <a:p>
            <a:pPr marL="285750" indent="-285750" algn="just">
              <a:buFont typeface="Wingdings" panose="05000000000000000000" pitchFamily="2" charset="2"/>
              <a:buChar char="Ø"/>
            </a:pPr>
            <a:r>
              <a:rPr lang="fr-FR" sz="1200" baseline="0" dirty="0" smtClean="0"/>
              <a:t>19 personnes liées à des examens complémentaires : laboratoire d’analyse, radiologie, les consultations externes de médecine, notamment la pneumo et CX psychiatriques notamment vers le CMP ainsi que vers les urgences et le centre de planification.</a:t>
            </a:r>
          </a:p>
          <a:p>
            <a:pPr marL="285750" indent="-285750" algn="just">
              <a:buFont typeface="Wingdings" panose="05000000000000000000" pitchFamily="2" charset="2"/>
              <a:buChar char="Ø"/>
            </a:pPr>
            <a:r>
              <a:rPr lang="fr-FR" sz="1200" baseline="0" dirty="0" smtClean="0"/>
              <a:t>17 personnes liées à un bilan de santé  (IRSA, DR FERRENBACH ou médecin traitant)</a:t>
            </a:r>
          </a:p>
          <a:p>
            <a:pPr marL="285750" indent="-285750" algn="just">
              <a:buFont typeface="Wingdings" panose="05000000000000000000" pitchFamily="2" charset="2"/>
              <a:buChar char="Ø"/>
            </a:pPr>
            <a:r>
              <a:rPr lang="fr-FR" sz="1200" baseline="0" dirty="0" smtClean="0"/>
              <a:t>1  personne liée à une grossesse orientée vers le CPP</a:t>
            </a:r>
          </a:p>
          <a:p>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12</a:t>
            </a:fld>
            <a:endParaRPr lang="fr-FR" dirty="0"/>
          </a:p>
        </p:txBody>
      </p:sp>
    </p:spTree>
    <p:extLst>
      <p:ext uri="{BB962C8B-B14F-4D97-AF65-F5344CB8AC3E}">
        <p14:creationId xmlns:p14="http://schemas.microsoft.com/office/powerpoint/2010/main" val="2221125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13</a:t>
            </a:fld>
            <a:endParaRPr lang="fr-FR" dirty="0"/>
          </a:p>
        </p:txBody>
      </p:sp>
    </p:spTree>
    <p:extLst>
      <p:ext uri="{BB962C8B-B14F-4D97-AF65-F5344CB8AC3E}">
        <p14:creationId xmlns:p14="http://schemas.microsoft.com/office/powerpoint/2010/main" val="3248334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14</a:t>
            </a:fld>
            <a:endParaRPr lang="fr-FR" dirty="0"/>
          </a:p>
        </p:txBody>
      </p:sp>
    </p:spTree>
    <p:extLst>
      <p:ext uri="{BB962C8B-B14F-4D97-AF65-F5344CB8AC3E}">
        <p14:creationId xmlns:p14="http://schemas.microsoft.com/office/powerpoint/2010/main" val="1836622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Il</a:t>
            </a:r>
            <a:r>
              <a:rPr lang="fr-FR" baseline="0" dirty="0" smtClean="0"/>
              <a:t> y a une a</a:t>
            </a:r>
            <a:r>
              <a:rPr lang="fr-FR" dirty="0" smtClean="0"/>
              <a:t>ugmentation</a:t>
            </a:r>
            <a:r>
              <a:rPr lang="fr-FR" baseline="0" dirty="0" smtClean="0"/>
              <a:t> du nombre de partenaires extérieurs rencontrés. Travailler en collaboration nous semble impératif  afin de prendre en charge de manière globale  les personnes en difficultés.  Nous ne pouvons rien faire seule (ex: difficultés rencontrées avec le manque de spécialiste à vire).</a:t>
            </a:r>
          </a:p>
          <a:p>
            <a:r>
              <a:rPr lang="fr-FR" baseline="0" dirty="0" smtClean="0"/>
              <a:t>Les rencontres nous permettent de faire connaitre la PASS, d’expliquer notre rôle et nos missions.</a:t>
            </a:r>
            <a:endParaRPr lang="fr-FR" dirty="0"/>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15</a:t>
            </a:fld>
            <a:endParaRPr lang="fr-FR" dirty="0"/>
          </a:p>
        </p:txBody>
      </p:sp>
    </p:spTree>
    <p:extLst>
      <p:ext uri="{BB962C8B-B14F-4D97-AF65-F5344CB8AC3E}">
        <p14:creationId xmlns:p14="http://schemas.microsoft.com/office/powerpoint/2010/main" val="3504293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Sylfaen" panose="010A0502050306030303" pitchFamily="18" charset="0"/>
              </a:rPr>
              <a:t>Entretiens téléphoniques liés au contexte sanitaire</a:t>
            </a:r>
          </a:p>
          <a:p>
            <a:endParaRPr lang="fr-FR" dirty="0"/>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16</a:t>
            </a:fld>
            <a:endParaRPr lang="fr-FR" dirty="0"/>
          </a:p>
        </p:txBody>
      </p:sp>
    </p:spTree>
    <p:extLst>
      <p:ext uri="{BB962C8B-B14F-4D97-AF65-F5344CB8AC3E}">
        <p14:creationId xmlns:p14="http://schemas.microsoft.com/office/powerpoint/2010/main" val="3087770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38C7480-6C8C-489F-A540-1C56A13B5CDE}" type="slidenum">
              <a:rPr lang="fr-FR" smtClean="0">
                <a:solidFill>
                  <a:prstClr val="black"/>
                </a:solidFill>
              </a:rPr>
              <a:pPr/>
              <a:t>17</a:t>
            </a:fld>
            <a:endParaRPr lang="fr-FR" dirty="0">
              <a:solidFill>
                <a:prstClr val="black"/>
              </a:solidFill>
            </a:endParaRPr>
          </a:p>
        </p:txBody>
      </p:sp>
    </p:spTree>
    <p:extLst>
      <p:ext uri="{BB962C8B-B14F-4D97-AF65-F5344CB8AC3E}">
        <p14:creationId xmlns:p14="http://schemas.microsoft.com/office/powerpoint/2010/main" val="1866364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u="sng" baseline="0" dirty="0" smtClean="0">
                <a:latin typeface="+mn-lt"/>
              </a:rPr>
              <a:t>PB LIES A  </a:t>
            </a:r>
            <a:r>
              <a:rPr lang="fr-FR" sz="1200" b="1" u="sng" dirty="0" smtClean="0">
                <a:latin typeface="Sylfaen" panose="010A0502050306030303" pitchFamily="18" charset="0"/>
              </a:rPr>
              <a:t>L'ACCÈS AUX PROFESSIONNELS</a:t>
            </a:r>
            <a:r>
              <a:rPr lang="fr-FR" sz="1200" b="1" u="sng" baseline="0" dirty="0" smtClean="0">
                <a:latin typeface="Sylfaen" panose="010A0502050306030303" pitchFamily="18" charset="0"/>
              </a:rPr>
              <a:t> LIBERAUX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u="none" kern="1200" baseline="0" dirty="0" smtClean="0">
                <a:solidFill>
                  <a:schemeClr val="tx1"/>
                </a:solidFill>
                <a:latin typeface="Sylfaen" panose="010A0502050306030303" pitchFamily="18" charset="0"/>
                <a:ea typeface="+mn-ea"/>
                <a:cs typeface="+mn-cs"/>
              </a:rPr>
              <a:t>Notamment</a:t>
            </a:r>
            <a:r>
              <a:rPr lang="fr-FR" sz="1200" b="0" u="none" baseline="0" dirty="0" smtClean="0">
                <a:latin typeface="Sylfaen" panose="010A0502050306030303" pitchFamily="18" charset="0"/>
              </a:rPr>
              <a:t> les </a:t>
            </a:r>
            <a:r>
              <a:rPr lang="fr-FR" sz="1200" b="0" u="none" dirty="0" smtClean="0">
                <a:latin typeface="Sylfaen" panose="010A0502050306030303" pitchFamily="18" charset="0"/>
              </a:rPr>
              <a:t>soins </a:t>
            </a:r>
            <a:r>
              <a:rPr lang="fr-FR" sz="1200" b="0" u="none" baseline="0" dirty="0" smtClean="0">
                <a:latin typeface="+mn-lt"/>
              </a:rPr>
              <a:t>bucco dentaires: </a:t>
            </a:r>
            <a:r>
              <a:rPr lang="fr-FR" sz="1200" dirty="0" smtClean="0">
                <a:latin typeface="+mn-lt"/>
              </a:rPr>
              <a:t>Manque de partenariat avec les dentistes libéraux,</a:t>
            </a:r>
            <a:r>
              <a:rPr lang="fr-FR" sz="1200" baseline="0" dirty="0" smtClean="0">
                <a:latin typeface="+mn-lt"/>
              </a:rPr>
              <a:t> l’ absence de financement et matériel.</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aseline="0" dirty="0" smtClean="0">
                <a:latin typeface="+mn-lt"/>
              </a:rPr>
              <a:t>Nous rencontrons également des difficultés dans l’orientation vers les médecins généralistes, liées à une patientèle importante et la complexité de certaines situations rencontrées (En 2020: moins de difficultés).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u="sng" dirty="0" smtClean="0">
                <a:latin typeface="+mn-lt"/>
              </a:rPr>
              <a:t>PB LIES A L’HEBERGEMENT</a:t>
            </a:r>
            <a:r>
              <a:rPr lang="fr-FR" sz="1200" dirty="0" smtClean="0">
                <a:latin typeface="+mn-lt"/>
              </a:rPr>
              <a:t>:</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mn-lt"/>
              </a:rPr>
              <a:t>Manque de structures</a:t>
            </a:r>
            <a:r>
              <a:rPr lang="fr-FR" sz="1200" baseline="0" dirty="0" smtClean="0">
                <a:latin typeface="+mn-lt"/>
              </a:rPr>
              <a:t> d’hébergement d’urgence et de stabilisation sur le secteur.</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aseline="0" dirty="0" smtClean="0">
                <a:latin typeface="+mn-lt"/>
              </a:rPr>
              <a:t>Les personnes accueillies ne souhaitent pas forcement quitter le secteur et se retrouvent parfois sans solution d’hébergement.</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u="sng" baseline="0" dirty="0" smtClean="0">
                <a:latin typeface="+mn-lt"/>
              </a:rPr>
              <a:t>PB LIÉS À LA MOBILITÉ:</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u="none" baseline="0" dirty="0" smtClean="0">
                <a:latin typeface="+mn-lt"/>
              </a:rPr>
              <a:t>On intervient sur un territoire rural, auprès d’un public précaire pour lequel il est parfois difficile de se déplacer (pas de permis ou pas de moyen de locomotion, isolement social et familial) (en 2020: info en +)</a:t>
            </a:r>
            <a:endParaRPr lang="fr-FR" sz="1200" b="0" u="none" dirty="0" smtClean="0">
              <a:latin typeface="+mn-lt"/>
            </a:endParaRPr>
          </a:p>
          <a:p>
            <a:endParaRPr lang="fr-FR" dirty="0"/>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18</a:t>
            </a:fld>
            <a:endParaRPr lang="fr-FR" dirty="0"/>
          </a:p>
        </p:txBody>
      </p:sp>
    </p:spTree>
    <p:extLst>
      <p:ext uri="{BB962C8B-B14F-4D97-AF65-F5344CB8AC3E}">
        <p14:creationId xmlns:p14="http://schemas.microsoft.com/office/powerpoint/2010/main" val="2918514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19</a:t>
            </a:fld>
            <a:endParaRPr lang="fr-FR" dirty="0"/>
          </a:p>
        </p:txBody>
      </p:sp>
    </p:spTree>
    <p:extLst>
      <p:ext uri="{BB962C8B-B14F-4D97-AF65-F5344CB8AC3E}">
        <p14:creationId xmlns:p14="http://schemas.microsoft.com/office/powerpoint/2010/main" val="1840034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20</a:t>
            </a:fld>
            <a:endParaRPr lang="fr-FR" dirty="0"/>
          </a:p>
        </p:txBody>
      </p:sp>
    </p:spTree>
    <p:extLst>
      <p:ext uri="{BB962C8B-B14F-4D97-AF65-F5344CB8AC3E}">
        <p14:creationId xmlns:p14="http://schemas.microsoft.com/office/powerpoint/2010/main" val="26153168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1" u="sng" dirty="0">
              <a:solidFill>
                <a:srgbClr val="FF0000"/>
              </a:solidFill>
              <a:effectLst>
                <a:outerShdw blurRad="38100" dist="38100" dir="2700000" algn="tl">
                  <a:srgbClr val="000000">
                    <a:alpha val="43137"/>
                  </a:srgbClr>
                </a:outerShdw>
              </a:effectLst>
            </a:endParaRPr>
          </a:p>
        </p:txBody>
      </p:sp>
      <p:sp>
        <p:nvSpPr>
          <p:cNvPr id="4" name="Espace réservé du numéro de diapositive 3"/>
          <p:cNvSpPr>
            <a:spLocks noGrp="1"/>
          </p:cNvSpPr>
          <p:nvPr>
            <p:ph type="sldNum" sz="quarter" idx="10"/>
          </p:nvPr>
        </p:nvSpPr>
        <p:spPr/>
        <p:txBody>
          <a:bodyPr/>
          <a:lstStyle/>
          <a:p>
            <a:fld id="{87FF734A-D836-48C2-9499-F5780C3C8FE2}" type="slidenum">
              <a:rPr lang="fr-FR" smtClean="0"/>
              <a:t>21</a:t>
            </a:fld>
            <a:endParaRPr lang="fr-FR" dirty="0"/>
          </a:p>
        </p:txBody>
      </p:sp>
    </p:spTree>
    <p:extLst>
      <p:ext uri="{BB962C8B-B14F-4D97-AF65-F5344CB8AC3E}">
        <p14:creationId xmlns:p14="http://schemas.microsoft.com/office/powerpoint/2010/main" val="16424288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38C7480-6C8C-489F-A540-1C56A13B5CDE}" type="slidenum">
              <a:rPr lang="fr-FR" smtClean="0">
                <a:solidFill>
                  <a:prstClr val="black"/>
                </a:solidFill>
              </a:rPr>
              <a:pPr/>
              <a:t>22</a:t>
            </a:fld>
            <a:endParaRPr lang="fr-FR" dirty="0">
              <a:solidFill>
                <a:prstClr val="black"/>
              </a:solidFill>
            </a:endParaRPr>
          </a:p>
        </p:txBody>
      </p:sp>
    </p:spTree>
    <p:extLst>
      <p:ext uri="{BB962C8B-B14F-4D97-AF65-F5344CB8AC3E}">
        <p14:creationId xmlns:p14="http://schemas.microsoft.com/office/powerpoint/2010/main" val="1866364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6E7328A6-FF71-49D8-9FD6-1FA2B5BDBB3E}" type="datetimeFigureOut">
              <a:rPr lang="fr-FR" smtClean="0"/>
              <a:t>19/02/2021</a:t>
            </a:fld>
            <a:endParaRPr lang="fr-FR" dirty="0"/>
          </a:p>
        </p:txBody>
      </p:sp>
      <p:sp>
        <p:nvSpPr>
          <p:cNvPr id="5" name="Footer Placeholder 4"/>
          <p:cNvSpPr>
            <a:spLocks noGrp="1"/>
          </p:cNvSpPr>
          <p:nvPr>
            <p:ph type="ftr" sz="quarter" idx="11"/>
          </p:nvPr>
        </p:nvSpPr>
        <p:spPr>
          <a:xfrm>
            <a:off x="3623733" y="6117336"/>
            <a:ext cx="3609438" cy="365125"/>
          </a:xfrm>
        </p:spPr>
        <p:txBody>
          <a:bodyPr/>
          <a:lstStyle/>
          <a:p>
            <a:endParaRPr lang="fr-FR" dirty="0"/>
          </a:p>
        </p:txBody>
      </p:sp>
      <p:sp>
        <p:nvSpPr>
          <p:cNvPr id="6" name="Slide Number Placeholder 5"/>
          <p:cNvSpPr>
            <a:spLocks noGrp="1"/>
          </p:cNvSpPr>
          <p:nvPr>
            <p:ph type="sldNum" sz="quarter" idx="12"/>
          </p:nvPr>
        </p:nvSpPr>
        <p:spPr>
          <a:xfrm>
            <a:off x="8275320" y="6117336"/>
            <a:ext cx="411480" cy="365125"/>
          </a:xfrm>
        </p:spPr>
        <p:txBody>
          <a:bodyPr/>
          <a:lstStyle/>
          <a:p>
            <a:fld id="{C1102461-D1C8-45DF-96FA-8AC77B5A48B8}" type="slidenum">
              <a:rPr lang="fr-FR" smtClean="0"/>
              <a:t>‹N°›</a:t>
            </a:fld>
            <a:endParaRPr lang="fr-FR" dirty="0"/>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3806542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fr-FR" smtClean="0"/>
              <a:t>Modifiez le style du titre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a:xfrm>
            <a:off x="7344329" y="6108173"/>
            <a:ext cx="857473" cy="365125"/>
          </a:xfrm>
        </p:spPr>
        <p:txBody>
          <a:bodyPr/>
          <a:lstStyle/>
          <a:p>
            <a:fld id="{6E7328A6-FF71-49D8-9FD6-1FA2B5BDBB3E}" type="datetimeFigureOut">
              <a:rPr lang="fr-FR" smtClean="0"/>
              <a:t>19/02/2021</a:t>
            </a:fld>
            <a:endParaRPr lang="fr-FR" dirty="0"/>
          </a:p>
        </p:txBody>
      </p:sp>
      <p:sp>
        <p:nvSpPr>
          <p:cNvPr id="5" name="Footer Placeholder 4"/>
          <p:cNvSpPr>
            <a:spLocks noGrp="1"/>
          </p:cNvSpPr>
          <p:nvPr>
            <p:ph type="ftr" sz="quarter" idx="11"/>
          </p:nvPr>
        </p:nvSpPr>
        <p:spPr>
          <a:xfrm>
            <a:off x="1972647" y="6108173"/>
            <a:ext cx="5314517" cy="365125"/>
          </a:xfrm>
        </p:spPr>
        <p:txBody>
          <a:bodyPr/>
          <a:lstStyle/>
          <a:p>
            <a:endParaRPr lang="fr-FR" dirty="0"/>
          </a:p>
        </p:txBody>
      </p:sp>
      <p:sp>
        <p:nvSpPr>
          <p:cNvPr id="6" name="Slide Number Placeholder 5"/>
          <p:cNvSpPr>
            <a:spLocks noGrp="1"/>
          </p:cNvSpPr>
          <p:nvPr>
            <p:ph type="sldNum" sz="quarter" idx="12"/>
          </p:nvPr>
        </p:nvSpPr>
        <p:spPr>
          <a:xfrm>
            <a:off x="8258967" y="6108173"/>
            <a:ext cx="427833" cy="365125"/>
          </a:xfrm>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1516576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a:xfrm>
            <a:off x="8273317" y="6116070"/>
            <a:ext cx="413483" cy="365125"/>
          </a:xfrm>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1805222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4010574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983730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2131401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3689760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202805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fr-FR" smtClean="0"/>
              <a:t>Modifiez le style du titre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960695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3656195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1801803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9305305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288095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fr-FR" smtClean="0"/>
              <a:t>Modifier les styles du texte du masque</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2171930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fr-FR" smtClean="0"/>
              <a:t>Modifier les styles du texte du masque</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929833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30875725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6E7328A6-FF71-49D8-9FD6-1FA2B5BDBB3E}" type="datetimeFigureOut">
              <a:rPr lang="fr-FR" smtClean="0"/>
              <a:t>19/02/2021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C1102461-D1C8-45DF-96FA-8AC77B5A48B8}" type="slidenum">
              <a:rPr lang="fr-FR" smtClean="0"/>
              <a:t>‹N°›</a:t>
            </a:fld>
            <a:endParaRPr lang="fr-FR" dirty="0"/>
          </a:p>
        </p:txBody>
      </p:sp>
    </p:spTree>
    <p:extLst>
      <p:ext uri="{BB962C8B-B14F-4D97-AF65-F5344CB8AC3E}">
        <p14:creationId xmlns:p14="http://schemas.microsoft.com/office/powerpoint/2010/main" val="1188807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7328A6-FF71-49D8-9FD6-1FA2B5BDBB3E}" type="datetimeFigureOut">
              <a:rPr lang="fr-FR" smtClean="0"/>
              <a:t>19/02/2021</a:t>
            </a:fld>
            <a:endParaRPr lang="fr-FR" dirty="0"/>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fr-FR" dirty="0"/>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1102461-D1C8-45DF-96FA-8AC77B5A48B8}" type="slidenum">
              <a:rPr lang="fr-FR" smtClean="0"/>
              <a:t>‹N°›</a:t>
            </a:fld>
            <a:endParaRPr lang="fr-FR" dirty="0"/>
          </a:p>
        </p:txBody>
      </p:sp>
    </p:spTree>
    <p:extLst>
      <p:ext uri="{BB962C8B-B14F-4D97-AF65-F5344CB8AC3E}">
        <p14:creationId xmlns:p14="http://schemas.microsoft.com/office/powerpoint/2010/main" val="3801357053"/>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 id="2147484014" r:id="rId13"/>
    <p:sldLayoutId id="2147484015" r:id="rId14"/>
    <p:sldLayoutId id="2147484016" r:id="rId15"/>
    <p:sldLayoutId id="2147484017" r:id="rId16"/>
    <p:sldLayoutId id="2147484018"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195736" y="2924944"/>
            <a:ext cx="4968552" cy="1886367"/>
          </a:xfrm>
        </p:spPr>
        <p:txBody>
          <a:bodyPr>
            <a:normAutofit/>
          </a:bodyPr>
          <a:lstStyle/>
          <a:p>
            <a:pPr marL="109728" lvl="1">
              <a:lnSpc>
                <a:spcPct val="80000"/>
              </a:lnSpc>
              <a:spcBef>
                <a:spcPts val="400"/>
              </a:spcBef>
              <a:buSzPct val="68000"/>
            </a:pPr>
            <a:r>
              <a:rPr lang="fr-FR" sz="5400" b="1" u="sng" dirty="0">
                <a:solidFill>
                  <a:schemeClr val="bg2">
                    <a:lumMod val="50000"/>
                  </a:schemeClr>
                </a:solidFill>
              </a:rPr>
              <a:t>COPIL PASS</a:t>
            </a:r>
            <a:br>
              <a:rPr lang="fr-FR" sz="5400" b="1" u="sng" dirty="0">
                <a:solidFill>
                  <a:schemeClr val="bg2">
                    <a:lumMod val="50000"/>
                  </a:schemeClr>
                </a:solidFill>
              </a:rPr>
            </a:br>
            <a:r>
              <a:rPr lang="fr-FR" sz="5400" b="1" u="sng" dirty="0">
                <a:solidFill>
                  <a:schemeClr val="bg2">
                    <a:lumMod val="50000"/>
                  </a:schemeClr>
                </a:solidFill>
              </a:rPr>
              <a:t>2020</a:t>
            </a:r>
          </a:p>
        </p:txBody>
      </p:sp>
      <p:pic>
        <p:nvPicPr>
          <p:cNvPr id="4" name="Picture 2" descr="logo 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7597" y="116632"/>
            <a:ext cx="22098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
          <p:cNvSpPr txBox="1">
            <a:spLocks noChangeArrowheads="1"/>
          </p:cNvSpPr>
          <p:nvPr/>
        </p:nvSpPr>
        <p:spPr bwMode="auto">
          <a:xfrm>
            <a:off x="2339752" y="1484784"/>
            <a:ext cx="4824536"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lvl="0" indent="0" algn="ctr" eaLnBrk="1" fontAlgn="base" latinLnBrk="0" hangingPunct="1">
              <a:lnSpc>
                <a:spcPct val="100000"/>
              </a:lnSpc>
              <a:spcBef>
                <a:spcPct val="0"/>
              </a:spcBef>
              <a:spcAft>
                <a:spcPct val="0"/>
              </a:spcAft>
              <a:tabLst/>
            </a:pPr>
            <a:r>
              <a:rPr lang="fr-FR" altLang="fr-FR" sz="1600" b="1" u="sng" dirty="0">
                <a:solidFill>
                  <a:schemeClr val="bg2">
                    <a:lumMod val="50000"/>
                  </a:schemeClr>
                </a:solidFill>
              </a:rPr>
              <a:t>Permanence </a:t>
            </a:r>
            <a:r>
              <a:rPr lang="fr-FR" altLang="fr-FR" sz="1400" b="1" u="sng" dirty="0">
                <a:solidFill>
                  <a:schemeClr val="bg2">
                    <a:lumMod val="50000"/>
                  </a:schemeClr>
                </a:solidFill>
              </a:rPr>
              <a:t>d’Accès</a:t>
            </a:r>
            <a:r>
              <a:rPr lang="fr-FR" altLang="fr-FR" sz="1600" b="1" u="sng" dirty="0">
                <a:solidFill>
                  <a:schemeClr val="bg2">
                    <a:lumMod val="50000"/>
                  </a:schemeClr>
                </a:solidFill>
              </a:rPr>
              <a:t> aux Soins de Santé</a:t>
            </a:r>
          </a:p>
        </p:txBody>
      </p:sp>
      <p:pic>
        <p:nvPicPr>
          <p:cNvPr id="6" name="Imag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68344" y="5445224"/>
            <a:ext cx="1349053" cy="124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7532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982133" y="457201"/>
            <a:ext cx="7704667" cy="1243607"/>
          </a:xfrm>
        </p:spPr>
        <p:txBody>
          <a:bodyPr>
            <a:normAutofit/>
          </a:bodyPr>
          <a:lstStyle/>
          <a:p>
            <a:pPr marL="109728" lvl="1" algn="ctr" defTabSz="457200" rtl="0">
              <a:lnSpc>
                <a:spcPct val="80000"/>
              </a:lnSpc>
              <a:spcBef>
                <a:spcPts val="400"/>
              </a:spcBef>
              <a:buClr>
                <a:schemeClr val="accent1"/>
              </a:buClr>
              <a:buSzPct val="68000"/>
            </a:pPr>
            <a:r>
              <a:rPr lang="fr-FR" sz="3200" b="1" u="sng" kern="1200" dirty="0">
                <a:solidFill>
                  <a:schemeClr val="bg2">
                    <a:lumMod val="50000"/>
                  </a:schemeClr>
                </a:solidFill>
                <a:latin typeface="+mn-lt"/>
                <a:ea typeface="+mn-ea"/>
                <a:cs typeface="+mn-cs"/>
              </a:rPr>
              <a:t>SOMMAIRE</a:t>
            </a:r>
          </a:p>
        </p:txBody>
      </p:sp>
      <p:sp>
        <p:nvSpPr>
          <p:cNvPr id="2" name="Espace réservé du contenu 1"/>
          <p:cNvSpPr>
            <a:spLocks noGrp="1"/>
          </p:cNvSpPr>
          <p:nvPr>
            <p:ph idx="1"/>
          </p:nvPr>
        </p:nvSpPr>
        <p:spPr>
          <a:xfrm>
            <a:off x="2771800" y="1844824"/>
            <a:ext cx="4176464" cy="4032448"/>
          </a:xfrm>
        </p:spPr>
        <p:txBody>
          <a:bodyPr>
            <a:normAutofit fontScale="25000" lnSpcReduction="20000"/>
          </a:bodyPr>
          <a:lstStyle/>
          <a:p>
            <a:pPr marL="109728" lvl="1" indent="0" algn="just">
              <a:spcBef>
                <a:spcPts val="400"/>
              </a:spcBef>
              <a:buSzPct val="68000"/>
              <a:buNone/>
            </a:pPr>
            <a:endParaRPr lang="fr-FR" sz="5600" b="1" dirty="0" smtClean="0">
              <a:solidFill>
                <a:schemeClr val="bg2">
                  <a:lumMod val="50000"/>
                </a:schemeClr>
              </a:solidFill>
              <a:latin typeface="Sylfaen" panose="010A0502050306030303" pitchFamily="18" charset="0"/>
            </a:endParaRPr>
          </a:p>
          <a:p>
            <a:pPr marL="109728" lvl="1" indent="0" algn="just">
              <a:spcBef>
                <a:spcPts val="400"/>
              </a:spcBef>
              <a:buSzPct val="68000"/>
              <a:buNone/>
            </a:pPr>
            <a:endParaRPr lang="fr-FR" sz="5600" b="1" dirty="0">
              <a:solidFill>
                <a:schemeClr val="bg2">
                  <a:lumMod val="50000"/>
                </a:schemeClr>
              </a:solidFill>
              <a:latin typeface="Sylfaen" panose="010A0502050306030303" pitchFamily="18" charset="0"/>
            </a:endParaRPr>
          </a:p>
          <a:p>
            <a:pPr marL="109728" lvl="1" indent="0" algn="just">
              <a:spcBef>
                <a:spcPts val="400"/>
              </a:spcBef>
              <a:buSzPct val="68000"/>
              <a:buNone/>
            </a:pPr>
            <a:r>
              <a:rPr lang="fr-FR" sz="5600" b="1" dirty="0" smtClean="0">
                <a:solidFill>
                  <a:schemeClr val="bg2">
                    <a:lumMod val="50000"/>
                  </a:schemeClr>
                </a:solidFill>
                <a:latin typeface="Sylfaen" panose="010A0502050306030303" pitchFamily="18" charset="0"/>
              </a:rPr>
              <a:t>I- Introduction </a:t>
            </a:r>
            <a:endParaRPr lang="fr-FR" sz="5600" b="1" dirty="0">
              <a:solidFill>
                <a:schemeClr val="bg2">
                  <a:lumMod val="50000"/>
                </a:schemeClr>
              </a:solidFill>
              <a:latin typeface="Sylfaen" panose="010A0502050306030303" pitchFamily="18" charset="0"/>
            </a:endParaRPr>
          </a:p>
          <a:p>
            <a:pPr marL="109728" indent="0" algn="just">
              <a:buNone/>
            </a:pPr>
            <a:r>
              <a:rPr lang="fr-FR" sz="5600" dirty="0" smtClean="0">
                <a:latin typeface="Sylfaen" panose="010A0502050306030303" pitchFamily="18" charset="0"/>
              </a:rPr>
              <a:t>	</a:t>
            </a:r>
            <a:r>
              <a:rPr lang="fr-FR" sz="5600" dirty="0">
                <a:solidFill>
                  <a:schemeClr val="bg2">
                    <a:lumMod val="50000"/>
                  </a:schemeClr>
                </a:solidFill>
                <a:latin typeface="Sylfaen" panose="010A0502050306030303" pitchFamily="18" charset="0"/>
              </a:rPr>
              <a:t>a) </a:t>
            </a:r>
            <a:r>
              <a:rPr lang="fr-FR" sz="5600" dirty="0" smtClean="0">
                <a:latin typeface="Sylfaen" panose="010A0502050306030303" pitchFamily="18" charset="0"/>
              </a:rPr>
              <a:t>Textes législatifs</a:t>
            </a:r>
          </a:p>
          <a:p>
            <a:pPr marL="365760" lvl="1" indent="0" algn="just">
              <a:buNone/>
            </a:pPr>
            <a:r>
              <a:rPr lang="fr-FR" sz="5600" dirty="0" smtClean="0">
                <a:latin typeface="Sylfaen" panose="010A0502050306030303" pitchFamily="18" charset="0"/>
              </a:rPr>
              <a:t>	</a:t>
            </a:r>
            <a:r>
              <a:rPr lang="fr-FR" sz="5600" dirty="0" smtClean="0">
                <a:solidFill>
                  <a:schemeClr val="bg2">
                    <a:lumMod val="50000"/>
                  </a:schemeClr>
                </a:solidFill>
                <a:latin typeface="Sylfaen" panose="010A0502050306030303" pitchFamily="18" charset="0"/>
              </a:rPr>
              <a:t>b)</a:t>
            </a:r>
            <a:r>
              <a:rPr lang="fr-FR" sz="5600" dirty="0" smtClean="0">
                <a:latin typeface="Sylfaen" panose="010A0502050306030303" pitchFamily="18" charset="0"/>
              </a:rPr>
              <a:t> PASS Vire</a:t>
            </a:r>
            <a:endParaRPr lang="fr-FR" sz="5600" b="1" dirty="0" smtClean="0">
              <a:latin typeface="Sylfaen" panose="010A0502050306030303" pitchFamily="18" charset="0"/>
            </a:endParaRPr>
          </a:p>
          <a:p>
            <a:pPr marL="109728" lvl="1" indent="0" algn="just">
              <a:spcBef>
                <a:spcPts val="400"/>
              </a:spcBef>
              <a:buSzPct val="68000"/>
              <a:buNone/>
            </a:pPr>
            <a:r>
              <a:rPr lang="fr-FR" sz="5600" b="1" dirty="0">
                <a:solidFill>
                  <a:schemeClr val="bg2">
                    <a:lumMod val="50000"/>
                  </a:schemeClr>
                </a:solidFill>
                <a:latin typeface="Sylfaen" panose="010A0502050306030303" pitchFamily="18" charset="0"/>
              </a:rPr>
              <a:t>II- Missions</a:t>
            </a:r>
          </a:p>
          <a:p>
            <a:pPr marL="109728" lvl="1" indent="0" algn="just">
              <a:spcBef>
                <a:spcPts val="400"/>
              </a:spcBef>
              <a:buSzPct val="68000"/>
              <a:buNone/>
            </a:pPr>
            <a:r>
              <a:rPr lang="fr-FR" sz="5600" dirty="0" smtClean="0">
                <a:latin typeface="Sylfaen" panose="010A0502050306030303" pitchFamily="18" charset="0"/>
              </a:rPr>
              <a:t>	</a:t>
            </a:r>
            <a:r>
              <a:rPr lang="fr-FR" sz="5600" dirty="0">
                <a:solidFill>
                  <a:schemeClr val="bg2">
                    <a:lumMod val="50000"/>
                  </a:schemeClr>
                </a:solidFill>
                <a:latin typeface="Sylfaen" panose="010A0502050306030303" pitchFamily="18" charset="0"/>
              </a:rPr>
              <a:t>a) </a:t>
            </a:r>
            <a:r>
              <a:rPr lang="fr-FR" sz="5600" dirty="0" smtClean="0">
                <a:latin typeface="Sylfaen" panose="010A0502050306030303" pitchFamily="18" charset="0"/>
              </a:rPr>
              <a:t>Missions générales</a:t>
            </a:r>
          </a:p>
          <a:p>
            <a:pPr marL="109728" lvl="1" indent="0" algn="just">
              <a:spcBef>
                <a:spcPts val="400"/>
              </a:spcBef>
              <a:buSzPct val="68000"/>
              <a:buNone/>
            </a:pPr>
            <a:r>
              <a:rPr lang="fr-FR" sz="5600" dirty="0" smtClean="0">
                <a:solidFill>
                  <a:schemeClr val="bg2">
                    <a:lumMod val="50000"/>
                  </a:schemeClr>
                </a:solidFill>
                <a:latin typeface="Sylfaen" panose="010A0502050306030303" pitchFamily="18" charset="0"/>
              </a:rPr>
              <a:t>	b) </a:t>
            </a:r>
            <a:r>
              <a:rPr lang="fr-FR" sz="5600" dirty="0">
                <a:latin typeface="Sylfaen" panose="010A0502050306030303" pitchFamily="18" charset="0"/>
              </a:rPr>
              <a:t>A</a:t>
            </a:r>
            <a:r>
              <a:rPr lang="fr-FR" sz="5600" dirty="0" smtClean="0">
                <a:latin typeface="Sylfaen" panose="010A0502050306030303" pitchFamily="18" charset="0"/>
              </a:rPr>
              <a:t>ctivités distinctes</a:t>
            </a:r>
            <a:endParaRPr lang="fr-FR" sz="5600" dirty="0">
              <a:latin typeface="Sylfaen" panose="010A0502050306030303" pitchFamily="18" charset="0"/>
            </a:endParaRPr>
          </a:p>
          <a:p>
            <a:pPr marL="109728" lvl="1" indent="0" algn="just">
              <a:spcBef>
                <a:spcPts val="400"/>
              </a:spcBef>
              <a:buSzPct val="68000"/>
              <a:buNone/>
            </a:pPr>
            <a:r>
              <a:rPr lang="fr-FR" sz="5600" b="1" dirty="0">
                <a:solidFill>
                  <a:schemeClr val="bg2">
                    <a:lumMod val="50000"/>
                  </a:schemeClr>
                </a:solidFill>
                <a:latin typeface="Sylfaen" panose="010A0502050306030303" pitchFamily="18" charset="0"/>
              </a:rPr>
              <a:t>III-Bilan </a:t>
            </a:r>
            <a:r>
              <a:rPr lang="fr-FR" sz="5600" b="1" dirty="0" smtClean="0">
                <a:solidFill>
                  <a:schemeClr val="bg2">
                    <a:lumMod val="50000"/>
                  </a:schemeClr>
                </a:solidFill>
                <a:latin typeface="Sylfaen" panose="010A0502050306030303" pitchFamily="18" charset="0"/>
              </a:rPr>
              <a:t>2019</a:t>
            </a:r>
            <a:endParaRPr lang="fr-FR" sz="5600" b="1" dirty="0">
              <a:solidFill>
                <a:schemeClr val="bg2">
                  <a:lumMod val="50000"/>
                </a:schemeClr>
              </a:solidFill>
              <a:latin typeface="Sylfaen" panose="010A0502050306030303" pitchFamily="18" charset="0"/>
            </a:endParaRPr>
          </a:p>
          <a:p>
            <a:pPr marL="109728" indent="0" algn="just">
              <a:buNone/>
            </a:pPr>
            <a:r>
              <a:rPr lang="fr-FR" sz="5600" dirty="0">
                <a:solidFill>
                  <a:schemeClr val="bg2">
                    <a:lumMod val="50000"/>
                  </a:schemeClr>
                </a:solidFill>
                <a:latin typeface="Sylfaen" panose="010A0502050306030303" pitchFamily="18" charset="0"/>
              </a:rPr>
              <a:t>	</a:t>
            </a:r>
            <a:r>
              <a:rPr lang="fr-FR" sz="5600" dirty="0" smtClean="0">
                <a:solidFill>
                  <a:schemeClr val="bg2">
                    <a:lumMod val="50000"/>
                  </a:schemeClr>
                </a:solidFill>
                <a:latin typeface="Sylfaen" panose="010A0502050306030303" pitchFamily="18" charset="0"/>
              </a:rPr>
              <a:t>a</a:t>
            </a:r>
            <a:r>
              <a:rPr lang="fr-FR" sz="5600" dirty="0">
                <a:solidFill>
                  <a:schemeClr val="bg2">
                    <a:lumMod val="50000"/>
                  </a:schemeClr>
                </a:solidFill>
                <a:latin typeface="Sylfaen" panose="010A0502050306030303" pitchFamily="18" charset="0"/>
              </a:rPr>
              <a:t>) </a:t>
            </a:r>
            <a:r>
              <a:rPr lang="fr-FR" sz="5600" dirty="0" smtClean="0">
                <a:latin typeface="Sylfaen" panose="010A0502050306030303" pitchFamily="18" charset="0"/>
              </a:rPr>
              <a:t>Evolution </a:t>
            </a:r>
          </a:p>
          <a:p>
            <a:pPr marL="109728" indent="0" algn="just">
              <a:buNone/>
            </a:pPr>
            <a:r>
              <a:rPr lang="fr-FR" sz="5600" dirty="0" smtClean="0">
                <a:latin typeface="Sylfaen" panose="010A0502050306030303" pitchFamily="18" charset="0"/>
              </a:rPr>
              <a:t>	</a:t>
            </a:r>
            <a:r>
              <a:rPr lang="fr-FR" sz="5600" dirty="0">
                <a:solidFill>
                  <a:schemeClr val="bg2">
                    <a:lumMod val="50000"/>
                  </a:schemeClr>
                </a:solidFill>
                <a:latin typeface="Sylfaen" panose="010A0502050306030303" pitchFamily="18" charset="0"/>
              </a:rPr>
              <a:t>b)</a:t>
            </a:r>
            <a:r>
              <a:rPr lang="fr-FR" sz="5600" dirty="0" smtClean="0">
                <a:latin typeface="Sylfaen" panose="010A0502050306030303" pitchFamily="18" charset="0"/>
              </a:rPr>
              <a:t> Public accueilli</a:t>
            </a:r>
            <a:endParaRPr lang="fr-FR" sz="5600" dirty="0">
              <a:latin typeface="Sylfaen" panose="010A0502050306030303" pitchFamily="18" charset="0"/>
            </a:endParaRPr>
          </a:p>
          <a:p>
            <a:pPr marL="109728" indent="0" algn="just">
              <a:buNone/>
            </a:pPr>
            <a:r>
              <a:rPr lang="fr-FR" sz="5600" dirty="0" smtClean="0">
                <a:latin typeface="Sylfaen" panose="010A0502050306030303" pitchFamily="18" charset="0"/>
              </a:rPr>
              <a:t>	</a:t>
            </a:r>
            <a:r>
              <a:rPr lang="fr-FR" sz="5600" dirty="0">
                <a:solidFill>
                  <a:schemeClr val="bg2">
                    <a:lumMod val="50000"/>
                  </a:schemeClr>
                </a:solidFill>
                <a:latin typeface="Sylfaen" panose="010A0502050306030303" pitchFamily="18" charset="0"/>
              </a:rPr>
              <a:t>c)</a:t>
            </a:r>
            <a:r>
              <a:rPr lang="fr-FR" sz="5600" dirty="0" smtClean="0">
                <a:latin typeface="Sylfaen" panose="010A0502050306030303" pitchFamily="18" charset="0"/>
              </a:rPr>
              <a:t> Actions</a:t>
            </a:r>
          </a:p>
          <a:p>
            <a:pPr marL="109728" indent="0" algn="just">
              <a:buNone/>
            </a:pPr>
            <a:r>
              <a:rPr lang="fr-FR" sz="5600" dirty="0" smtClean="0">
                <a:solidFill>
                  <a:schemeClr val="bg2">
                    <a:lumMod val="50000"/>
                  </a:schemeClr>
                </a:solidFill>
                <a:latin typeface="Sylfaen" panose="010A0502050306030303" pitchFamily="18" charset="0"/>
              </a:rPr>
              <a:t>	d</a:t>
            </a:r>
            <a:r>
              <a:rPr lang="fr-FR" sz="5600" dirty="0">
                <a:solidFill>
                  <a:schemeClr val="bg2">
                    <a:lumMod val="50000"/>
                  </a:schemeClr>
                </a:solidFill>
                <a:latin typeface="Sylfaen" panose="010A0502050306030303" pitchFamily="18" charset="0"/>
              </a:rPr>
              <a:t>) </a:t>
            </a:r>
            <a:r>
              <a:rPr lang="fr-FR" sz="5600" dirty="0" smtClean="0">
                <a:latin typeface="Sylfaen" panose="010A0502050306030303" pitchFamily="18" charset="0"/>
              </a:rPr>
              <a:t>Rencontres 2019/2020</a:t>
            </a:r>
            <a:endParaRPr lang="fr-FR" sz="5600" dirty="0">
              <a:latin typeface="Sylfaen" panose="010A0502050306030303" pitchFamily="18" charset="0"/>
            </a:endParaRPr>
          </a:p>
          <a:p>
            <a:pPr marL="109728" lvl="1" indent="0" algn="just">
              <a:spcBef>
                <a:spcPts val="400"/>
              </a:spcBef>
              <a:buSzPct val="68000"/>
              <a:buNone/>
            </a:pPr>
            <a:r>
              <a:rPr lang="fr-FR" sz="5600" b="1" dirty="0" smtClean="0">
                <a:solidFill>
                  <a:schemeClr val="bg2">
                    <a:lumMod val="50000"/>
                  </a:schemeClr>
                </a:solidFill>
                <a:latin typeface="Sylfaen" panose="010A0502050306030303" pitchFamily="18" charset="0"/>
              </a:rPr>
              <a:t>IV-Problématiques</a:t>
            </a:r>
          </a:p>
          <a:p>
            <a:pPr marL="109728" lvl="1" indent="0" algn="just">
              <a:spcBef>
                <a:spcPts val="400"/>
              </a:spcBef>
              <a:buSzPct val="68000"/>
              <a:buNone/>
            </a:pPr>
            <a:r>
              <a:rPr lang="fr-FR" sz="5600" b="1" dirty="0" smtClean="0">
                <a:solidFill>
                  <a:schemeClr val="bg2">
                    <a:lumMod val="50000"/>
                  </a:schemeClr>
                </a:solidFill>
                <a:latin typeface="Sylfaen" panose="010A0502050306030303" pitchFamily="18" charset="0"/>
              </a:rPr>
              <a:t>	</a:t>
            </a:r>
            <a:r>
              <a:rPr lang="fr-FR" sz="5600" dirty="0" smtClean="0">
                <a:solidFill>
                  <a:schemeClr val="bg2">
                    <a:lumMod val="50000"/>
                  </a:schemeClr>
                </a:solidFill>
                <a:latin typeface="Sylfaen" panose="010A0502050306030303" pitchFamily="18" charset="0"/>
              </a:rPr>
              <a:t>a) </a:t>
            </a:r>
            <a:r>
              <a:rPr lang="fr-FR" sz="5600" dirty="0" smtClean="0">
                <a:latin typeface="Sylfaen" panose="010A0502050306030303" pitchFamily="18" charset="0"/>
              </a:rPr>
              <a:t>Problèmes rencontrés 2019</a:t>
            </a:r>
          </a:p>
          <a:p>
            <a:pPr marL="109728" lvl="1" indent="0" algn="just">
              <a:spcBef>
                <a:spcPts val="400"/>
              </a:spcBef>
              <a:buSzPct val="68000"/>
              <a:buNone/>
            </a:pPr>
            <a:r>
              <a:rPr lang="fr-FR" sz="5600" dirty="0" smtClean="0">
                <a:solidFill>
                  <a:schemeClr val="bg2">
                    <a:lumMod val="50000"/>
                  </a:schemeClr>
                </a:solidFill>
                <a:latin typeface="Sylfaen" panose="010A0502050306030303" pitchFamily="18" charset="0"/>
              </a:rPr>
              <a:t>	b) </a:t>
            </a:r>
            <a:r>
              <a:rPr lang="fr-FR" sz="5600" dirty="0" smtClean="0">
                <a:latin typeface="Sylfaen" panose="010A0502050306030303" pitchFamily="18" charset="0"/>
              </a:rPr>
              <a:t>Coronavirus 2020</a:t>
            </a:r>
          </a:p>
          <a:p>
            <a:pPr marL="109728" lvl="1" indent="0" algn="just">
              <a:spcBef>
                <a:spcPts val="400"/>
              </a:spcBef>
              <a:buSzPct val="68000"/>
              <a:buNone/>
            </a:pPr>
            <a:r>
              <a:rPr lang="fr-FR" sz="5600" b="1" dirty="0" smtClean="0">
                <a:solidFill>
                  <a:schemeClr val="bg2">
                    <a:lumMod val="50000"/>
                  </a:schemeClr>
                </a:solidFill>
                <a:latin typeface="Sylfaen" panose="010A0502050306030303" pitchFamily="18" charset="0"/>
              </a:rPr>
              <a:t>V- </a:t>
            </a:r>
            <a:r>
              <a:rPr lang="fr-FR" sz="5600" b="1" dirty="0">
                <a:solidFill>
                  <a:schemeClr val="bg2">
                    <a:lumMod val="50000"/>
                  </a:schemeClr>
                </a:solidFill>
                <a:latin typeface="Sylfaen" panose="010A0502050306030303" pitchFamily="18" charset="0"/>
              </a:rPr>
              <a:t>Projets </a:t>
            </a:r>
            <a:r>
              <a:rPr lang="fr-FR" sz="5600" b="1" dirty="0" smtClean="0">
                <a:solidFill>
                  <a:schemeClr val="bg2">
                    <a:lumMod val="50000"/>
                  </a:schemeClr>
                </a:solidFill>
                <a:latin typeface="Sylfaen" panose="010A0502050306030303" pitchFamily="18" charset="0"/>
              </a:rPr>
              <a:t>2020/2021</a:t>
            </a:r>
            <a:endParaRPr lang="fr-FR" sz="5600" b="1" dirty="0">
              <a:solidFill>
                <a:schemeClr val="bg2">
                  <a:lumMod val="50000"/>
                </a:schemeClr>
              </a:solidFill>
              <a:latin typeface="Sylfaen" panose="010A0502050306030303" pitchFamily="18" charset="0"/>
            </a:endParaRPr>
          </a:p>
          <a:p>
            <a:pPr marL="109728" indent="0" algn="just">
              <a:buNone/>
            </a:pPr>
            <a:endParaRPr lang="fr-FR" b="1" dirty="0"/>
          </a:p>
          <a:p>
            <a:pPr marL="109728" indent="0">
              <a:buNone/>
            </a:pPr>
            <a:endParaRPr lang="fr-FR" dirty="0" smtClean="0"/>
          </a:p>
          <a:p>
            <a:pPr marL="681228" indent="-571500">
              <a:buFont typeface="+mj-lt"/>
              <a:buAutoNum type="romanUcPeriod"/>
            </a:pPr>
            <a:endParaRPr lang="fr-FR" dirty="0" smtClean="0"/>
          </a:p>
          <a:p>
            <a:pPr marL="109728" indent="0">
              <a:buNone/>
            </a:pPr>
            <a:endParaRPr lang="fr-FR" dirty="0" smtClean="0"/>
          </a:p>
          <a:p>
            <a:pPr marL="681228" indent="-571500">
              <a:buFont typeface="+mj-lt"/>
              <a:buAutoNum type="romanUcPeriod"/>
            </a:pPr>
            <a:endParaRPr lang="fr-FR" dirty="0"/>
          </a:p>
        </p:txBody>
      </p:sp>
    </p:spTree>
    <p:extLst>
      <p:ext uri="{BB962C8B-B14F-4D97-AF65-F5344CB8AC3E}">
        <p14:creationId xmlns:p14="http://schemas.microsoft.com/office/powerpoint/2010/main" val="3246905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685800" y="3068961"/>
            <a:ext cx="7772400" cy="1368152"/>
          </a:xfrm>
        </p:spPr>
        <p:txBody>
          <a:bodyPr>
            <a:normAutofit/>
          </a:bodyPr>
          <a:lstStyle/>
          <a:p>
            <a:pPr marL="109728" lvl="1">
              <a:lnSpc>
                <a:spcPct val="80000"/>
              </a:lnSpc>
              <a:spcBef>
                <a:spcPts val="400"/>
              </a:spcBef>
              <a:buSzPct val="68000"/>
            </a:pPr>
            <a:r>
              <a:rPr lang="fr-FR" sz="3200" b="1" u="sng" dirty="0">
                <a:solidFill>
                  <a:schemeClr val="bg2">
                    <a:lumMod val="50000"/>
                  </a:schemeClr>
                </a:solidFill>
              </a:rPr>
              <a:t>I- INTRODUCTION</a:t>
            </a:r>
          </a:p>
        </p:txBody>
      </p:sp>
    </p:spTree>
    <p:extLst>
      <p:ext uri="{BB962C8B-B14F-4D97-AF65-F5344CB8AC3E}">
        <p14:creationId xmlns:p14="http://schemas.microsoft.com/office/powerpoint/2010/main" val="34001656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051720" y="1268761"/>
            <a:ext cx="6480720" cy="4392488"/>
          </a:xfrm>
        </p:spPr>
        <p:txBody>
          <a:bodyPr>
            <a:normAutofit fontScale="85000" lnSpcReduction="20000"/>
          </a:bodyPr>
          <a:lstStyle/>
          <a:p>
            <a:pPr marL="109728" lvl="1" indent="0">
              <a:spcBef>
                <a:spcPts val="400"/>
              </a:spcBef>
              <a:buSzPct val="68000"/>
              <a:buNone/>
            </a:pPr>
            <a:endParaRPr lang="fr-FR" altLang="fr-FR" sz="1800" kern="0" dirty="0" smtClean="0">
              <a:solidFill>
                <a:srgbClr val="000000"/>
              </a:solidFill>
              <a:latin typeface="Sylfaen" panose="010A0502050306030303" pitchFamily="18" charset="0"/>
            </a:endParaRPr>
          </a:p>
          <a:p>
            <a:pPr marL="109728" lvl="1" indent="0">
              <a:spcBef>
                <a:spcPts val="400"/>
              </a:spcBef>
              <a:buSzPct val="68000"/>
              <a:buNone/>
            </a:pPr>
            <a:r>
              <a:rPr lang="fr-FR" altLang="fr-FR" u="sng" kern="0" dirty="0">
                <a:solidFill>
                  <a:srgbClr val="000000"/>
                </a:solidFill>
                <a:latin typeface="Sylfaen" panose="010A0502050306030303" pitchFamily="18" charset="0"/>
              </a:rPr>
              <a:t>Les PASS se sont créées suite aux différents textes de lois suivants :</a:t>
            </a:r>
          </a:p>
          <a:p>
            <a:pPr marL="365760" lvl="1" indent="-256032">
              <a:spcBef>
                <a:spcPts val="400"/>
              </a:spcBef>
              <a:buSzPct val="68000"/>
              <a:buFont typeface="Wingdings 3"/>
              <a:buChar char=""/>
            </a:pPr>
            <a:endParaRPr lang="fr-FR" altLang="fr-FR" u="sng" kern="0" dirty="0">
              <a:solidFill>
                <a:srgbClr val="000000"/>
              </a:solidFill>
              <a:latin typeface="Sylfaen" panose="010A0502050306030303" pitchFamily="18" charset="0"/>
            </a:endParaRPr>
          </a:p>
          <a:p>
            <a:pPr marL="365760" lvl="1" indent="-256032">
              <a:spcBef>
                <a:spcPts val="400"/>
              </a:spcBef>
              <a:buSzPct val="68000"/>
              <a:buFont typeface="Wingdings 3"/>
              <a:buChar char=""/>
            </a:pPr>
            <a:r>
              <a:rPr lang="fr-FR" altLang="fr-FR" kern="0" dirty="0">
                <a:solidFill>
                  <a:srgbClr val="000000"/>
                </a:solidFill>
                <a:latin typeface="Sylfaen" panose="010A0502050306030303" pitchFamily="18" charset="0"/>
              </a:rPr>
              <a:t>La loi d’orientation n° 98-567 du 29 juillet 1998 relative à la lutte contre les exclusions</a:t>
            </a:r>
          </a:p>
          <a:p>
            <a:pPr marL="109728" lvl="1" indent="0">
              <a:spcBef>
                <a:spcPts val="400"/>
              </a:spcBef>
              <a:buSzPct val="68000"/>
              <a:buNone/>
            </a:pPr>
            <a:endParaRPr lang="fr-FR" altLang="fr-FR" kern="0" dirty="0">
              <a:solidFill>
                <a:srgbClr val="000000"/>
              </a:solidFill>
              <a:latin typeface="Sylfaen" panose="010A0502050306030303" pitchFamily="18" charset="0"/>
            </a:endParaRPr>
          </a:p>
          <a:p>
            <a:pPr marL="365760" lvl="1" indent="-256032">
              <a:spcBef>
                <a:spcPts val="400"/>
              </a:spcBef>
              <a:buSzPct val="68000"/>
              <a:buFont typeface="Wingdings 3"/>
              <a:buChar char=""/>
            </a:pPr>
            <a:r>
              <a:rPr lang="fr-FR" altLang="fr-FR" kern="0" dirty="0">
                <a:solidFill>
                  <a:srgbClr val="000000"/>
                </a:solidFill>
                <a:latin typeface="Sylfaen" panose="010A0502050306030303" pitchFamily="18" charset="0"/>
              </a:rPr>
              <a:t>Code de la santé publique: articles L.6112-1, L.6112-3, L6112-6</a:t>
            </a:r>
          </a:p>
          <a:p>
            <a:pPr marL="109728" lvl="1" indent="0">
              <a:spcBef>
                <a:spcPts val="400"/>
              </a:spcBef>
              <a:buSzPct val="68000"/>
              <a:buNone/>
            </a:pPr>
            <a:endParaRPr lang="fr-FR" altLang="fr-FR" kern="0" dirty="0">
              <a:solidFill>
                <a:srgbClr val="000000"/>
              </a:solidFill>
              <a:latin typeface="Sylfaen" panose="010A0502050306030303" pitchFamily="18" charset="0"/>
            </a:endParaRPr>
          </a:p>
          <a:p>
            <a:pPr marL="365760" lvl="1" indent="-256032">
              <a:spcBef>
                <a:spcPts val="400"/>
              </a:spcBef>
              <a:buSzPct val="68000"/>
              <a:buFont typeface="Wingdings 3"/>
              <a:buChar char=""/>
            </a:pPr>
            <a:r>
              <a:rPr lang="fr-FR" altLang="fr-FR" kern="0" dirty="0">
                <a:solidFill>
                  <a:srgbClr val="000000"/>
                </a:solidFill>
                <a:latin typeface="Sylfaen" panose="010A0502050306030303" pitchFamily="18" charset="0"/>
              </a:rPr>
              <a:t>Circulaire N° DGOS/R4/2013/246 du 18 juin 2013 relative à l’organisation et au fonctionnement des permanences d’accès aux soins de santé (PASS)</a:t>
            </a:r>
          </a:p>
          <a:p>
            <a:pPr marL="365760" lvl="1" indent="-256032">
              <a:spcBef>
                <a:spcPts val="400"/>
              </a:spcBef>
              <a:buSzPct val="68000"/>
              <a:buFont typeface="Wingdings 3"/>
              <a:buChar char=""/>
            </a:pPr>
            <a:endParaRPr lang="fr-FR" altLang="fr-FR" kern="0" dirty="0">
              <a:solidFill>
                <a:srgbClr val="000000"/>
              </a:solidFill>
              <a:latin typeface="Sylfaen" panose="010A0502050306030303" pitchFamily="18" charset="0"/>
              <a:sym typeface="Wingdings"/>
            </a:endParaRPr>
          </a:p>
          <a:p>
            <a:pPr marL="365760" lvl="1" indent="-256032">
              <a:spcBef>
                <a:spcPts val="400"/>
              </a:spcBef>
              <a:buSzPct val="68000"/>
              <a:buFont typeface="Wingdings 3"/>
              <a:buChar char=""/>
            </a:pPr>
            <a:r>
              <a:rPr lang="fr-FR" altLang="fr-FR" kern="0" dirty="0">
                <a:solidFill>
                  <a:srgbClr val="000000"/>
                </a:solidFill>
                <a:latin typeface="Sylfaen" panose="010A0502050306030303" pitchFamily="18" charset="0"/>
                <a:sym typeface="Wingdings"/>
              </a:rPr>
              <a:t>L</a:t>
            </a:r>
            <a:r>
              <a:rPr lang="fr-FR" altLang="fr-FR" kern="0" dirty="0">
                <a:solidFill>
                  <a:srgbClr val="000000"/>
                </a:solidFill>
                <a:latin typeface="Sylfaen" panose="010A0502050306030303" pitchFamily="18" charset="0"/>
              </a:rPr>
              <a:t>es programmes régionaux d’accès à la prévention et aux soins (PRAPS)</a:t>
            </a:r>
          </a:p>
          <a:p>
            <a:pPr marL="109728" lvl="1" indent="0">
              <a:spcBef>
                <a:spcPts val="400"/>
              </a:spcBef>
              <a:buSzPct val="68000"/>
              <a:buNone/>
            </a:pPr>
            <a:endParaRPr lang="fr-FR" altLang="fr-FR" sz="1800" kern="0" dirty="0">
              <a:latin typeface="Sylfaen" panose="010A0502050306030303" pitchFamily="18" charset="0"/>
            </a:endParaRPr>
          </a:p>
        </p:txBody>
      </p:sp>
      <p:sp>
        <p:nvSpPr>
          <p:cNvPr id="4" name="ZoneTexte 3"/>
          <p:cNvSpPr txBox="1"/>
          <p:nvPr/>
        </p:nvSpPr>
        <p:spPr>
          <a:xfrm>
            <a:off x="2123728" y="548680"/>
            <a:ext cx="4752528" cy="461665"/>
          </a:xfrm>
          <a:prstGeom prst="rect">
            <a:avLst/>
          </a:prstGeom>
          <a:noFill/>
        </p:spPr>
        <p:txBody>
          <a:bodyPr wrap="square" rtlCol="0">
            <a:spAutoFit/>
          </a:bodyPr>
          <a:lstStyle/>
          <a:p>
            <a:r>
              <a:rPr lang="fr-FR" sz="2400" b="1" u="sng" dirty="0">
                <a:solidFill>
                  <a:schemeClr val="bg2">
                    <a:lumMod val="25000"/>
                  </a:schemeClr>
                </a:solidFill>
                <a:latin typeface="Sylfaen" panose="010A0502050306030303" pitchFamily="18" charset="0"/>
                <a:ea typeface="+mj-ea"/>
                <a:cs typeface="+mj-cs"/>
              </a:rPr>
              <a:t>a) Textes législatifs</a:t>
            </a:r>
          </a:p>
        </p:txBody>
      </p:sp>
    </p:spTree>
    <p:extLst>
      <p:ext uri="{BB962C8B-B14F-4D97-AF65-F5344CB8AC3E}">
        <p14:creationId xmlns:p14="http://schemas.microsoft.com/office/powerpoint/2010/main" val="8790813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411760" y="692696"/>
            <a:ext cx="6275040" cy="504056"/>
          </a:xfrm>
        </p:spPr>
        <p:txBody>
          <a:bodyPr>
            <a:normAutofit/>
          </a:bodyPr>
          <a:lstStyle/>
          <a:p>
            <a:r>
              <a:rPr lang="fr-FR" sz="2400" b="1" u="sng" dirty="0">
                <a:solidFill>
                  <a:schemeClr val="bg2">
                    <a:lumMod val="25000"/>
                  </a:schemeClr>
                </a:solidFill>
                <a:latin typeface="Sylfaen" panose="010A0502050306030303" pitchFamily="18" charset="0"/>
              </a:rPr>
              <a:t>b) La PASS de Vire</a:t>
            </a:r>
          </a:p>
        </p:txBody>
      </p:sp>
      <p:sp>
        <p:nvSpPr>
          <p:cNvPr id="2" name="Espace réservé du contenu 1"/>
          <p:cNvSpPr>
            <a:spLocks noGrp="1"/>
          </p:cNvSpPr>
          <p:nvPr>
            <p:ph idx="1"/>
          </p:nvPr>
        </p:nvSpPr>
        <p:spPr>
          <a:xfrm>
            <a:off x="2339752" y="1196752"/>
            <a:ext cx="6347048" cy="4896544"/>
          </a:xfrm>
        </p:spPr>
        <p:txBody>
          <a:bodyPr>
            <a:normAutofit fontScale="85000" lnSpcReduction="20000"/>
          </a:bodyPr>
          <a:lstStyle/>
          <a:p>
            <a:endParaRPr lang="fr-FR" sz="1800" dirty="0" smtClean="0">
              <a:latin typeface="Sylfaen" panose="010A0502050306030303" pitchFamily="18" charset="0"/>
            </a:endParaRPr>
          </a:p>
          <a:p>
            <a:r>
              <a:rPr lang="fr-FR" sz="1800" dirty="0" smtClean="0">
                <a:latin typeface="Sylfaen" panose="010A0502050306030303" pitchFamily="18" charset="0"/>
              </a:rPr>
              <a:t>Ouverture de la PASS en octobre 2013.</a:t>
            </a:r>
          </a:p>
          <a:p>
            <a:endParaRPr lang="fr-FR" sz="1800" dirty="0" smtClean="0">
              <a:latin typeface="Sylfaen" panose="010A0502050306030303" pitchFamily="18" charset="0"/>
            </a:endParaRPr>
          </a:p>
          <a:p>
            <a:r>
              <a:rPr lang="fr-FR" sz="1800" u="sng" dirty="0" smtClean="0">
                <a:latin typeface="Sylfaen" panose="010A0502050306030303" pitchFamily="18" charset="0"/>
              </a:rPr>
              <a:t>Permanences</a:t>
            </a:r>
            <a:r>
              <a:rPr lang="fr-FR" sz="1800" dirty="0" smtClean="0">
                <a:latin typeface="Sylfaen" panose="010A0502050306030303" pitchFamily="18" charset="0"/>
              </a:rPr>
              <a:t> : 		</a:t>
            </a:r>
          </a:p>
          <a:p>
            <a:pPr marL="109728" indent="0" algn="ctr">
              <a:buNone/>
            </a:pPr>
            <a:r>
              <a:rPr lang="fr-FR" sz="1800" b="1" dirty="0" smtClean="0">
                <a:solidFill>
                  <a:schemeClr val="bg2">
                    <a:lumMod val="25000"/>
                  </a:schemeClr>
                </a:solidFill>
                <a:latin typeface="Sylfaen" panose="010A0502050306030303" pitchFamily="18" charset="0"/>
              </a:rPr>
              <a:t>Lundi </a:t>
            </a:r>
            <a:r>
              <a:rPr lang="fr-FR" sz="1800" b="1" dirty="0">
                <a:solidFill>
                  <a:schemeClr val="bg2">
                    <a:lumMod val="25000"/>
                  </a:schemeClr>
                </a:solidFill>
                <a:latin typeface="Sylfaen" panose="010A0502050306030303" pitchFamily="18" charset="0"/>
              </a:rPr>
              <a:t>de 9h à 12h et jeudi de 13h30 à </a:t>
            </a:r>
            <a:r>
              <a:rPr lang="fr-FR" sz="1800" b="1" dirty="0" smtClean="0">
                <a:solidFill>
                  <a:schemeClr val="bg2">
                    <a:lumMod val="25000"/>
                  </a:schemeClr>
                </a:solidFill>
                <a:latin typeface="Sylfaen" panose="010A0502050306030303" pitchFamily="18" charset="0"/>
              </a:rPr>
              <a:t>16h30</a:t>
            </a:r>
            <a:r>
              <a:rPr lang="fr-FR" sz="1800" dirty="0" smtClean="0">
                <a:solidFill>
                  <a:schemeClr val="bg2">
                    <a:lumMod val="25000"/>
                  </a:schemeClr>
                </a:solidFill>
                <a:latin typeface="Sylfaen" panose="010A0502050306030303" pitchFamily="18" charset="0"/>
              </a:rPr>
              <a:t>.</a:t>
            </a:r>
          </a:p>
          <a:p>
            <a:endParaRPr lang="fr-FR" sz="1800" dirty="0" smtClean="0">
              <a:latin typeface="Sylfaen" panose="010A0502050306030303" pitchFamily="18" charset="0"/>
            </a:endParaRPr>
          </a:p>
          <a:p>
            <a:r>
              <a:rPr lang="fr-FR" altLang="fr-FR" sz="1800" u="sng" dirty="0" smtClean="0">
                <a:latin typeface="Sylfaen" panose="010A0502050306030303" pitchFamily="18" charset="0"/>
              </a:rPr>
              <a:t>La PASS est joignable</a:t>
            </a:r>
            <a:r>
              <a:rPr lang="fr-FR" altLang="fr-FR" sz="1800" dirty="0" smtClean="0">
                <a:latin typeface="Sylfaen" panose="010A0502050306030303" pitchFamily="18" charset="0"/>
              </a:rPr>
              <a:t>: </a:t>
            </a:r>
          </a:p>
          <a:p>
            <a:pPr marL="109728" indent="0" algn="ctr">
              <a:buNone/>
            </a:pPr>
            <a:r>
              <a:rPr lang="fr-FR" altLang="fr-FR" sz="1800" b="1" dirty="0">
                <a:solidFill>
                  <a:schemeClr val="bg2">
                    <a:lumMod val="25000"/>
                  </a:schemeClr>
                </a:solidFill>
                <a:latin typeface="Sylfaen" panose="010A0502050306030303" pitchFamily="18" charset="0"/>
              </a:rPr>
              <a:t>T</a:t>
            </a:r>
            <a:r>
              <a:rPr lang="fr-FR" altLang="fr-FR" sz="1800" b="1" dirty="0" smtClean="0">
                <a:solidFill>
                  <a:schemeClr val="bg2">
                    <a:lumMod val="25000"/>
                  </a:schemeClr>
                </a:solidFill>
                <a:latin typeface="Sylfaen" panose="010A0502050306030303" pitchFamily="18" charset="0"/>
              </a:rPr>
              <a:t>éléphone </a:t>
            </a:r>
            <a:r>
              <a:rPr lang="fr-FR" altLang="fr-FR" sz="1800" b="1" dirty="0">
                <a:solidFill>
                  <a:schemeClr val="bg2">
                    <a:lumMod val="25000"/>
                  </a:schemeClr>
                </a:solidFill>
                <a:latin typeface="Sylfaen" panose="010A0502050306030303" pitchFamily="18" charset="0"/>
              </a:rPr>
              <a:t>au  02/31/67/47/43 et par mail : pass@ch-vire.fr</a:t>
            </a:r>
          </a:p>
          <a:p>
            <a:pPr marL="109728" indent="0" algn="ctr">
              <a:buNone/>
            </a:pPr>
            <a:endParaRPr lang="fr-FR" sz="1800" dirty="0" smtClean="0">
              <a:latin typeface="Sylfaen" panose="010A0502050306030303" pitchFamily="18" charset="0"/>
            </a:endParaRPr>
          </a:p>
          <a:p>
            <a:r>
              <a:rPr lang="fr-FR" sz="1800" u="sng" dirty="0" smtClean="0">
                <a:latin typeface="Sylfaen" panose="010A0502050306030303" pitchFamily="18" charset="0"/>
              </a:rPr>
              <a:t>Une équipe pluridisciplinaire </a:t>
            </a:r>
          </a:p>
          <a:p>
            <a:endParaRPr lang="fr-FR" sz="1800" u="sng" dirty="0" smtClean="0">
              <a:latin typeface="Sylfaen" panose="010A0502050306030303" pitchFamily="18" charset="0"/>
            </a:endParaRPr>
          </a:p>
          <a:p>
            <a:pPr lvl="1">
              <a:buFont typeface="Arial" panose="020B0604020202020204" pitchFamily="34" charset="0"/>
              <a:buChar char="•"/>
            </a:pPr>
            <a:r>
              <a:rPr lang="fr-FR" sz="1800" dirty="0" smtClean="0">
                <a:latin typeface="Sylfaen" panose="010A0502050306030303" pitchFamily="18" charset="0"/>
              </a:rPr>
              <a:t>Directrice </a:t>
            </a:r>
            <a:r>
              <a:rPr lang="fr-FR" sz="1800" dirty="0">
                <a:latin typeface="Sylfaen" panose="010A0502050306030303" pitchFamily="18" charset="0"/>
              </a:rPr>
              <a:t>des </a:t>
            </a:r>
            <a:r>
              <a:rPr lang="fr-FR" sz="1800" dirty="0" smtClean="0">
                <a:latin typeface="Sylfaen" panose="010A0502050306030303" pitchFamily="18" charset="0"/>
              </a:rPr>
              <a:t>Soins </a:t>
            </a:r>
            <a:r>
              <a:rPr lang="fr-FR" sz="1800" dirty="0">
                <a:latin typeface="Sylfaen" panose="010A0502050306030303" pitchFamily="18" charset="0"/>
              </a:rPr>
              <a:t>Infirmiers: Mme LECHATELLIER </a:t>
            </a:r>
            <a:r>
              <a:rPr lang="fr-FR" sz="1800" dirty="0" smtClean="0">
                <a:latin typeface="Sylfaen" panose="010A0502050306030303" pitchFamily="18" charset="0"/>
              </a:rPr>
              <a:t>Maryvonne</a:t>
            </a:r>
          </a:p>
          <a:p>
            <a:pPr lvl="1">
              <a:buFont typeface="Arial" panose="020B0604020202020204" pitchFamily="34" charset="0"/>
              <a:buChar char="•"/>
            </a:pPr>
            <a:r>
              <a:rPr lang="fr-FR" sz="1800" dirty="0" smtClean="0">
                <a:latin typeface="Sylfaen" panose="010A0502050306030303" pitchFamily="18" charset="0"/>
              </a:rPr>
              <a:t>Médecin coordonnateur: </a:t>
            </a:r>
            <a:r>
              <a:rPr lang="fr-FR" sz="1800" dirty="0">
                <a:latin typeface="Sylfaen" panose="010A0502050306030303" pitchFamily="18" charset="0"/>
              </a:rPr>
              <a:t>Mme FERRENBACH </a:t>
            </a:r>
            <a:r>
              <a:rPr lang="fr-FR" sz="1800" dirty="0" smtClean="0">
                <a:latin typeface="Sylfaen" panose="010A0502050306030303" pitchFamily="18" charset="0"/>
              </a:rPr>
              <a:t>Catherine</a:t>
            </a:r>
          </a:p>
          <a:p>
            <a:pPr lvl="1">
              <a:buFont typeface="Arial" panose="020B0604020202020204" pitchFamily="34" charset="0"/>
              <a:buChar char="•"/>
            </a:pPr>
            <a:r>
              <a:rPr lang="fr-FR" sz="1800" dirty="0" smtClean="0">
                <a:latin typeface="Sylfaen" panose="010A0502050306030303" pitchFamily="18" charset="0"/>
              </a:rPr>
              <a:t>Assistante de </a:t>
            </a:r>
            <a:r>
              <a:rPr lang="fr-FR" sz="1800" dirty="0">
                <a:latin typeface="Sylfaen" panose="010A0502050306030303" pitchFamily="18" charset="0"/>
              </a:rPr>
              <a:t>service </a:t>
            </a:r>
            <a:r>
              <a:rPr lang="fr-FR" sz="1800" dirty="0" smtClean="0">
                <a:latin typeface="Sylfaen" panose="010A0502050306030303" pitchFamily="18" charset="0"/>
              </a:rPr>
              <a:t>social: </a:t>
            </a:r>
            <a:r>
              <a:rPr lang="fr-FR" sz="1800" dirty="0">
                <a:latin typeface="Sylfaen" panose="010A0502050306030303" pitchFamily="18" charset="0"/>
              </a:rPr>
              <a:t>Mme </a:t>
            </a:r>
            <a:r>
              <a:rPr lang="fr-FR" sz="1800" dirty="0" smtClean="0">
                <a:latin typeface="Sylfaen" panose="010A0502050306030303" pitchFamily="18" charset="0"/>
              </a:rPr>
              <a:t>QUERUEL Sonia</a:t>
            </a:r>
          </a:p>
          <a:p>
            <a:pPr lvl="1">
              <a:buFont typeface="Arial" panose="020B0604020202020204" pitchFamily="34" charset="0"/>
              <a:buChar char="•"/>
            </a:pPr>
            <a:r>
              <a:rPr lang="fr-FR" sz="1800" dirty="0" smtClean="0">
                <a:latin typeface="Sylfaen" panose="010A0502050306030303" pitchFamily="18" charset="0"/>
              </a:rPr>
              <a:t>Infirmière</a:t>
            </a:r>
            <a:r>
              <a:rPr lang="fr-FR" sz="1800" dirty="0">
                <a:latin typeface="Sylfaen" panose="010A0502050306030303" pitchFamily="18" charset="0"/>
              </a:rPr>
              <a:t>: Mme LECOFFRE Marie</a:t>
            </a:r>
          </a:p>
          <a:p>
            <a:pPr marL="109728" indent="0" algn="ctr">
              <a:buNone/>
            </a:pPr>
            <a:endParaRPr lang="fr-FR" dirty="0"/>
          </a:p>
          <a:p>
            <a:pPr marL="109728" indent="0">
              <a:buNone/>
            </a:pPr>
            <a:endParaRPr lang="fr-FR" dirty="0"/>
          </a:p>
        </p:txBody>
      </p:sp>
    </p:spTree>
    <p:extLst>
      <p:ext uri="{BB962C8B-B14F-4D97-AF65-F5344CB8AC3E}">
        <p14:creationId xmlns:p14="http://schemas.microsoft.com/office/powerpoint/2010/main" val="31099253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685800" y="3068961"/>
            <a:ext cx="7772400" cy="1368152"/>
          </a:xfrm>
        </p:spPr>
        <p:txBody>
          <a:bodyPr>
            <a:normAutofit/>
          </a:bodyPr>
          <a:lstStyle/>
          <a:p>
            <a:pPr marL="109728" lvl="1">
              <a:lnSpc>
                <a:spcPct val="80000"/>
              </a:lnSpc>
              <a:spcBef>
                <a:spcPts val="400"/>
              </a:spcBef>
              <a:buSzPct val="68000"/>
            </a:pPr>
            <a:r>
              <a:rPr lang="fr-FR" sz="3200" b="1" u="sng" dirty="0">
                <a:solidFill>
                  <a:schemeClr val="bg2">
                    <a:lumMod val="50000"/>
                  </a:schemeClr>
                </a:solidFill>
              </a:rPr>
              <a:t>II- MISSIONS</a:t>
            </a:r>
          </a:p>
        </p:txBody>
      </p:sp>
    </p:spTree>
    <p:extLst>
      <p:ext uri="{BB962C8B-B14F-4D97-AF65-F5344CB8AC3E}">
        <p14:creationId xmlns:p14="http://schemas.microsoft.com/office/powerpoint/2010/main" val="3812255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267744" y="764704"/>
            <a:ext cx="6266656" cy="1140296"/>
          </a:xfrm>
        </p:spPr>
        <p:txBody>
          <a:bodyPr>
            <a:normAutofit/>
          </a:bodyPr>
          <a:lstStyle/>
          <a:p>
            <a:r>
              <a:rPr lang="fr-FR" sz="2400" b="1" u="sng" dirty="0">
                <a:solidFill>
                  <a:schemeClr val="bg2">
                    <a:lumMod val="25000"/>
                  </a:schemeClr>
                </a:solidFill>
                <a:latin typeface="Sylfaen" panose="010A0502050306030303" pitchFamily="18" charset="0"/>
              </a:rPr>
              <a:t>a) Missions générales</a:t>
            </a:r>
          </a:p>
        </p:txBody>
      </p:sp>
      <p:sp>
        <p:nvSpPr>
          <p:cNvPr id="2" name="Espace réservé du contenu 1"/>
          <p:cNvSpPr>
            <a:spLocks noGrp="1"/>
          </p:cNvSpPr>
          <p:nvPr>
            <p:ph idx="1"/>
          </p:nvPr>
        </p:nvSpPr>
        <p:spPr>
          <a:xfrm>
            <a:off x="2339752" y="1700808"/>
            <a:ext cx="6194648" cy="4210414"/>
          </a:xfrm>
        </p:spPr>
        <p:txBody>
          <a:bodyPr>
            <a:normAutofit lnSpcReduction="10000"/>
          </a:bodyPr>
          <a:lstStyle/>
          <a:p>
            <a:endParaRPr lang="fr-FR" altLang="fr-FR" sz="2400" b="1" kern="0" dirty="0" smtClean="0">
              <a:latin typeface="Sylfaen" panose="010A0502050306030303" pitchFamily="18" charset="0"/>
            </a:endParaRPr>
          </a:p>
          <a:p>
            <a:r>
              <a:rPr lang="fr-FR" altLang="fr-FR" b="1" kern="0" dirty="0" smtClean="0">
                <a:latin typeface="Sylfaen" panose="010A0502050306030303" pitchFamily="18" charset="0"/>
              </a:rPr>
              <a:t>Faciliter </a:t>
            </a:r>
            <a:r>
              <a:rPr lang="fr-FR" altLang="fr-FR" b="1" kern="0" dirty="0">
                <a:latin typeface="Sylfaen" panose="010A0502050306030303" pitchFamily="18" charset="0"/>
              </a:rPr>
              <a:t>et accompagner les personnes vers l’accès aux </a:t>
            </a:r>
            <a:r>
              <a:rPr lang="fr-FR" altLang="fr-FR" b="1" kern="0" dirty="0" smtClean="0">
                <a:latin typeface="Sylfaen" panose="010A0502050306030303" pitchFamily="18" charset="0"/>
              </a:rPr>
              <a:t>droits et aux soins</a:t>
            </a:r>
            <a:endParaRPr lang="fr-FR" altLang="fr-FR" kern="0" dirty="0">
              <a:latin typeface="Sylfaen" panose="010A0502050306030303" pitchFamily="18" charset="0"/>
            </a:endParaRPr>
          </a:p>
          <a:p>
            <a:pPr marL="109728" lvl="0" indent="0">
              <a:buNone/>
            </a:pPr>
            <a:endParaRPr lang="fr-FR" altLang="fr-FR" b="1" kern="0" dirty="0">
              <a:latin typeface="Sylfaen" panose="010A0502050306030303" pitchFamily="18" charset="0"/>
            </a:endParaRPr>
          </a:p>
          <a:p>
            <a:pPr lvl="0"/>
            <a:r>
              <a:rPr lang="fr-FR" altLang="fr-FR" b="1" kern="0" dirty="0" smtClean="0">
                <a:latin typeface="Sylfaen" panose="010A0502050306030303" pitchFamily="18" charset="0"/>
              </a:rPr>
              <a:t>Assurer la continuité de l’insertion sanitaire et sociale en équipe par une prise en charge globale de la santé.</a:t>
            </a:r>
          </a:p>
          <a:p>
            <a:pPr lvl="0"/>
            <a:endParaRPr lang="fr-FR" altLang="fr-FR" kern="0" dirty="0">
              <a:latin typeface="Sylfaen" panose="010A0502050306030303" pitchFamily="18" charset="0"/>
            </a:endParaRPr>
          </a:p>
          <a:p>
            <a:r>
              <a:rPr lang="fr-FR" b="1" kern="0" dirty="0">
                <a:latin typeface="Sylfaen" panose="010A0502050306030303" pitchFamily="18" charset="0"/>
              </a:rPr>
              <a:t>A</a:t>
            </a:r>
            <a:r>
              <a:rPr lang="fr-FR" b="1" kern="0" dirty="0" smtClean="0">
                <a:latin typeface="Sylfaen" panose="010A0502050306030303" pitchFamily="18" charset="0"/>
              </a:rPr>
              <a:t>ssurer </a:t>
            </a:r>
            <a:r>
              <a:rPr lang="fr-FR" b="1" kern="0" dirty="0">
                <a:latin typeface="Sylfaen" panose="010A0502050306030303" pitchFamily="18" charset="0"/>
              </a:rPr>
              <a:t>la coordination du parcours de </a:t>
            </a:r>
            <a:r>
              <a:rPr lang="fr-FR" b="1" kern="0" dirty="0" smtClean="0">
                <a:latin typeface="Sylfaen" panose="010A0502050306030303" pitchFamily="18" charset="0"/>
              </a:rPr>
              <a:t>santé de l’usager</a:t>
            </a:r>
            <a:endParaRPr lang="fr-FR" b="1" kern="0" dirty="0">
              <a:latin typeface="Sylfaen" panose="010A0502050306030303" pitchFamily="18" charset="0"/>
            </a:endParaRPr>
          </a:p>
          <a:p>
            <a:endParaRPr lang="fr-FR" dirty="0"/>
          </a:p>
        </p:txBody>
      </p:sp>
    </p:spTree>
    <p:extLst>
      <p:ext uri="{BB962C8B-B14F-4D97-AF65-F5344CB8AC3E}">
        <p14:creationId xmlns:p14="http://schemas.microsoft.com/office/powerpoint/2010/main" val="1498982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411760" y="692696"/>
            <a:ext cx="6122640" cy="1212304"/>
          </a:xfrm>
        </p:spPr>
        <p:txBody>
          <a:bodyPr>
            <a:normAutofit/>
          </a:bodyPr>
          <a:lstStyle/>
          <a:p>
            <a:r>
              <a:rPr lang="fr-FR" sz="2400" b="1" u="sng" dirty="0">
                <a:solidFill>
                  <a:schemeClr val="bg2">
                    <a:lumMod val="25000"/>
                  </a:schemeClr>
                </a:solidFill>
                <a:latin typeface="Sylfaen" panose="010A0502050306030303" pitchFamily="18" charset="0"/>
              </a:rPr>
              <a:t>b) </a:t>
            </a:r>
            <a:r>
              <a:rPr lang="fr-FR" sz="2400" b="1" u="sng" dirty="0" smtClean="0">
                <a:solidFill>
                  <a:schemeClr val="bg2">
                    <a:lumMod val="25000"/>
                  </a:schemeClr>
                </a:solidFill>
                <a:latin typeface="Sylfaen" panose="010A0502050306030303" pitchFamily="18" charset="0"/>
              </a:rPr>
              <a:t>activités </a:t>
            </a:r>
            <a:r>
              <a:rPr lang="fr-FR" sz="2400" b="1" u="sng" dirty="0">
                <a:solidFill>
                  <a:schemeClr val="bg2">
                    <a:lumMod val="25000"/>
                  </a:schemeClr>
                </a:solidFill>
                <a:latin typeface="Sylfaen" panose="010A0502050306030303" pitchFamily="18" charset="0"/>
              </a:rPr>
              <a:t>distinctes</a:t>
            </a:r>
          </a:p>
        </p:txBody>
      </p:sp>
      <p:sp>
        <p:nvSpPr>
          <p:cNvPr id="2" name="Espace réservé du contenu 1"/>
          <p:cNvSpPr>
            <a:spLocks noGrp="1"/>
          </p:cNvSpPr>
          <p:nvPr>
            <p:ph idx="1"/>
          </p:nvPr>
        </p:nvSpPr>
        <p:spPr>
          <a:xfrm>
            <a:off x="2339752" y="2060848"/>
            <a:ext cx="6194648" cy="3850374"/>
          </a:xfrm>
        </p:spPr>
        <p:txBody>
          <a:bodyPr>
            <a:normAutofit lnSpcReduction="10000"/>
          </a:bodyPr>
          <a:lstStyle/>
          <a:p>
            <a:endParaRPr lang="fr-FR" dirty="0" smtClean="0"/>
          </a:p>
          <a:p>
            <a:r>
              <a:rPr lang="fr-FR" dirty="0" smtClean="0"/>
              <a:t>Auprès des patients</a:t>
            </a:r>
          </a:p>
          <a:p>
            <a:endParaRPr lang="fr-FR" dirty="0" smtClean="0"/>
          </a:p>
          <a:p>
            <a:r>
              <a:rPr lang="fr-FR" dirty="0" smtClean="0"/>
              <a:t>Auprès des partenaires internes</a:t>
            </a:r>
          </a:p>
          <a:p>
            <a:endParaRPr lang="fr-FR" dirty="0" smtClean="0"/>
          </a:p>
          <a:p>
            <a:r>
              <a:rPr lang="fr-FR" dirty="0" smtClean="0"/>
              <a:t>Auprès des partenaires externes</a:t>
            </a:r>
          </a:p>
          <a:p>
            <a:endParaRPr lang="fr-FR" dirty="0"/>
          </a:p>
          <a:p>
            <a:r>
              <a:rPr lang="fr-FR" dirty="0" smtClean="0"/>
              <a:t>Tâches administratives et de secrétariat</a:t>
            </a:r>
            <a:endParaRPr lang="fr-FR" dirty="0"/>
          </a:p>
        </p:txBody>
      </p:sp>
    </p:spTree>
    <p:extLst>
      <p:ext uri="{BB962C8B-B14F-4D97-AF65-F5344CB8AC3E}">
        <p14:creationId xmlns:p14="http://schemas.microsoft.com/office/powerpoint/2010/main" val="10872771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685800" y="3068961"/>
            <a:ext cx="7772400" cy="1368152"/>
          </a:xfrm>
        </p:spPr>
        <p:txBody>
          <a:bodyPr>
            <a:normAutofit/>
          </a:bodyPr>
          <a:lstStyle/>
          <a:p>
            <a:pPr marL="109728" lvl="1">
              <a:lnSpc>
                <a:spcPct val="80000"/>
              </a:lnSpc>
              <a:spcBef>
                <a:spcPts val="400"/>
              </a:spcBef>
              <a:buSzPct val="68000"/>
            </a:pPr>
            <a:r>
              <a:rPr lang="fr-FR" sz="3200" b="1" u="sng" dirty="0">
                <a:solidFill>
                  <a:schemeClr val="bg2">
                    <a:lumMod val="50000"/>
                  </a:schemeClr>
                </a:solidFill>
              </a:rPr>
              <a:t>III- BILAN </a:t>
            </a:r>
            <a:r>
              <a:rPr lang="fr-FR" sz="3200" b="1" u="sng" dirty="0" smtClean="0">
                <a:solidFill>
                  <a:schemeClr val="bg2">
                    <a:lumMod val="50000"/>
                  </a:schemeClr>
                </a:solidFill>
              </a:rPr>
              <a:t>2019</a:t>
            </a:r>
            <a:endParaRPr lang="fr-FR" sz="3200" b="1" u="sng" dirty="0">
              <a:solidFill>
                <a:schemeClr val="bg2">
                  <a:lumMod val="50000"/>
                </a:schemeClr>
              </a:solidFill>
            </a:endParaRPr>
          </a:p>
        </p:txBody>
      </p:sp>
    </p:spTree>
    <p:extLst>
      <p:ext uri="{BB962C8B-B14F-4D97-AF65-F5344CB8AC3E}">
        <p14:creationId xmlns:p14="http://schemas.microsoft.com/office/powerpoint/2010/main" val="14721141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123728" y="692696"/>
            <a:ext cx="6410671" cy="1212304"/>
          </a:xfrm>
        </p:spPr>
        <p:txBody>
          <a:bodyPr>
            <a:normAutofit/>
          </a:bodyPr>
          <a:lstStyle/>
          <a:p>
            <a:r>
              <a:rPr lang="fr-FR" sz="2400" b="1" u="sng" dirty="0">
                <a:solidFill>
                  <a:schemeClr val="bg2">
                    <a:lumMod val="25000"/>
                  </a:schemeClr>
                </a:solidFill>
                <a:latin typeface="Sylfaen" panose="010A0502050306030303" pitchFamily="18" charset="0"/>
              </a:rPr>
              <a:t>a) Evolution des demandes depuis l’ouverture</a:t>
            </a:r>
          </a:p>
        </p:txBody>
      </p:sp>
      <p:sp>
        <p:nvSpPr>
          <p:cNvPr id="7" name="Espace réservé du contenu 6"/>
          <p:cNvSpPr>
            <a:spLocks noGrp="1"/>
          </p:cNvSpPr>
          <p:nvPr>
            <p:ph idx="1"/>
          </p:nvPr>
        </p:nvSpPr>
        <p:spPr>
          <a:xfrm>
            <a:off x="457200" y="1639341"/>
            <a:ext cx="8229600" cy="4525963"/>
          </a:xfrm>
        </p:spPr>
        <p:txBody>
          <a:bodyPr/>
          <a:lstStyle/>
          <a:p>
            <a:endParaRPr lang="fr-FR" dirty="0"/>
          </a:p>
          <a:p>
            <a:pPr marL="109728" indent="0">
              <a:buNone/>
            </a:pPr>
            <a:endParaRPr lang="fr-FR" dirty="0"/>
          </a:p>
          <a:p>
            <a:endParaRPr lang="fr-FR" dirty="0"/>
          </a:p>
        </p:txBody>
      </p:sp>
      <p:graphicFrame>
        <p:nvGraphicFramePr>
          <p:cNvPr id="8" name="Tableau 7"/>
          <p:cNvGraphicFramePr>
            <a:graphicFrameLocks noGrp="1"/>
          </p:cNvGraphicFramePr>
          <p:nvPr>
            <p:extLst>
              <p:ext uri="{D42A27DB-BD31-4B8C-83A1-F6EECF244321}">
                <p14:modId xmlns:p14="http://schemas.microsoft.com/office/powerpoint/2010/main" val="2754213003"/>
              </p:ext>
            </p:extLst>
          </p:nvPr>
        </p:nvGraphicFramePr>
        <p:xfrm>
          <a:off x="2267747" y="1988839"/>
          <a:ext cx="5832647" cy="3024335"/>
        </p:xfrm>
        <a:graphic>
          <a:graphicData uri="http://schemas.openxmlformats.org/drawingml/2006/table">
            <a:tbl>
              <a:tblPr firstRow="1" bandRow="1">
                <a:tableStyleId>{5C22544A-7EE6-4342-B048-85BDC9FD1C3A}</a:tableStyleId>
              </a:tblPr>
              <a:tblGrid>
                <a:gridCol w="2459549">
                  <a:extLst>
                    <a:ext uri="{9D8B030D-6E8A-4147-A177-3AD203B41FA5}">
                      <a16:colId xmlns:a16="http://schemas.microsoft.com/office/drawing/2014/main" val="20000"/>
                    </a:ext>
                  </a:extLst>
                </a:gridCol>
                <a:gridCol w="562183">
                  <a:extLst>
                    <a:ext uri="{9D8B030D-6E8A-4147-A177-3AD203B41FA5}">
                      <a16:colId xmlns:a16="http://schemas.microsoft.com/office/drawing/2014/main" val="20001"/>
                    </a:ext>
                  </a:extLst>
                </a:gridCol>
                <a:gridCol w="562183">
                  <a:extLst>
                    <a:ext uri="{9D8B030D-6E8A-4147-A177-3AD203B41FA5}">
                      <a16:colId xmlns:a16="http://schemas.microsoft.com/office/drawing/2014/main" val="20002"/>
                    </a:ext>
                  </a:extLst>
                </a:gridCol>
                <a:gridCol w="562183">
                  <a:extLst>
                    <a:ext uri="{9D8B030D-6E8A-4147-A177-3AD203B41FA5}">
                      <a16:colId xmlns:a16="http://schemas.microsoft.com/office/drawing/2014/main" val="20003"/>
                    </a:ext>
                  </a:extLst>
                </a:gridCol>
                <a:gridCol w="562183">
                  <a:extLst>
                    <a:ext uri="{9D8B030D-6E8A-4147-A177-3AD203B41FA5}">
                      <a16:colId xmlns:a16="http://schemas.microsoft.com/office/drawing/2014/main" val="20004"/>
                    </a:ext>
                  </a:extLst>
                </a:gridCol>
                <a:gridCol w="562183">
                  <a:extLst>
                    <a:ext uri="{9D8B030D-6E8A-4147-A177-3AD203B41FA5}">
                      <a16:colId xmlns:a16="http://schemas.microsoft.com/office/drawing/2014/main" val="20005"/>
                    </a:ext>
                  </a:extLst>
                </a:gridCol>
                <a:gridCol w="562183">
                  <a:extLst>
                    <a:ext uri="{9D8B030D-6E8A-4147-A177-3AD203B41FA5}">
                      <a16:colId xmlns:a16="http://schemas.microsoft.com/office/drawing/2014/main" val="3225353561"/>
                    </a:ext>
                  </a:extLst>
                </a:gridCol>
              </a:tblGrid>
              <a:tr h="661353">
                <a:tc>
                  <a:txBody>
                    <a:bodyPr/>
                    <a:lstStyle/>
                    <a:p>
                      <a:endParaRPr lang="fr-FR" dirty="0"/>
                    </a:p>
                  </a:txBody>
                  <a:tcPr/>
                </a:tc>
                <a:tc>
                  <a:txBody>
                    <a:bodyPr/>
                    <a:lstStyle/>
                    <a:p>
                      <a:r>
                        <a:rPr lang="fr-FR" sz="1400" dirty="0" smtClean="0">
                          <a:latin typeface="Sylfaen" panose="010A0502050306030303" pitchFamily="18" charset="0"/>
                        </a:rPr>
                        <a:t>2014</a:t>
                      </a:r>
                      <a:endParaRPr lang="fr-FR" sz="1400" dirty="0">
                        <a:latin typeface="Sylfaen" panose="010A0502050306030303" pitchFamily="18" charset="0"/>
                      </a:endParaRPr>
                    </a:p>
                  </a:txBody>
                  <a:tcPr/>
                </a:tc>
                <a:tc>
                  <a:txBody>
                    <a:bodyPr/>
                    <a:lstStyle/>
                    <a:p>
                      <a:r>
                        <a:rPr lang="fr-FR" sz="1400" dirty="0" smtClean="0">
                          <a:latin typeface="Sylfaen" panose="010A0502050306030303" pitchFamily="18" charset="0"/>
                        </a:rPr>
                        <a:t>2015</a:t>
                      </a:r>
                      <a:endParaRPr lang="fr-FR" sz="1400" dirty="0">
                        <a:latin typeface="Sylfaen" panose="010A0502050306030303" pitchFamily="18" charset="0"/>
                      </a:endParaRPr>
                    </a:p>
                  </a:txBody>
                  <a:tcPr/>
                </a:tc>
                <a:tc>
                  <a:txBody>
                    <a:bodyPr/>
                    <a:lstStyle/>
                    <a:p>
                      <a:r>
                        <a:rPr lang="fr-FR" sz="1400" dirty="0" smtClean="0">
                          <a:latin typeface="Sylfaen" panose="010A0502050306030303" pitchFamily="18" charset="0"/>
                        </a:rPr>
                        <a:t>2016</a:t>
                      </a:r>
                      <a:endParaRPr lang="fr-FR" sz="1400" dirty="0">
                        <a:latin typeface="Sylfaen" panose="010A0502050306030303" pitchFamily="18" charset="0"/>
                      </a:endParaRPr>
                    </a:p>
                  </a:txBody>
                  <a:tcPr/>
                </a:tc>
                <a:tc>
                  <a:txBody>
                    <a:bodyPr/>
                    <a:lstStyle/>
                    <a:p>
                      <a:r>
                        <a:rPr lang="fr-FR" sz="1400" dirty="0" smtClean="0">
                          <a:latin typeface="Sylfaen" panose="010A0502050306030303" pitchFamily="18" charset="0"/>
                        </a:rPr>
                        <a:t>2017</a:t>
                      </a:r>
                      <a:endParaRPr lang="fr-FR" sz="1400" dirty="0">
                        <a:latin typeface="Sylfaen" panose="010A0502050306030303" pitchFamily="18" charset="0"/>
                      </a:endParaRPr>
                    </a:p>
                  </a:txBody>
                  <a:tcPr/>
                </a:tc>
                <a:tc>
                  <a:txBody>
                    <a:bodyPr/>
                    <a:lstStyle/>
                    <a:p>
                      <a:r>
                        <a:rPr lang="fr-FR" sz="1400" dirty="0" smtClean="0">
                          <a:latin typeface="Sylfaen" panose="010A0502050306030303" pitchFamily="18" charset="0"/>
                        </a:rPr>
                        <a:t>2018</a:t>
                      </a:r>
                      <a:endParaRPr lang="fr-FR" sz="1400" dirty="0">
                        <a:latin typeface="Sylfaen" panose="010A0502050306030303" pitchFamily="18" charset="0"/>
                      </a:endParaRPr>
                    </a:p>
                  </a:txBody>
                  <a:tcPr/>
                </a:tc>
                <a:tc>
                  <a:txBody>
                    <a:bodyPr/>
                    <a:lstStyle/>
                    <a:p>
                      <a:r>
                        <a:rPr lang="fr-FR" sz="1400" dirty="0" smtClean="0">
                          <a:latin typeface="Sylfaen" panose="010A0502050306030303" pitchFamily="18" charset="0"/>
                        </a:rPr>
                        <a:t>2019</a:t>
                      </a:r>
                      <a:endParaRPr lang="fr-FR" sz="1400" dirty="0">
                        <a:latin typeface="Sylfaen" panose="010A0502050306030303" pitchFamily="18" charset="0"/>
                      </a:endParaRPr>
                    </a:p>
                  </a:txBody>
                  <a:tcPr/>
                </a:tc>
                <a:extLst>
                  <a:ext uri="{0D108BD9-81ED-4DB2-BD59-A6C34878D82A}">
                    <a16:rowId xmlns:a16="http://schemas.microsoft.com/office/drawing/2014/main" val="10000"/>
                  </a:ext>
                </a:extLst>
              </a:tr>
              <a:tr h="4178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kern="1200" dirty="0" smtClean="0">
                          <a:solidFill>
                            <a:schemeClr val="dk1"/>
                          </a:solidFill>
                          <a:latin typeface="Sylfaen" panose="010A0502050306030303" pitchFamily="18" charset="0"/>
                          <a:ea typeface="+mn-ea"/>
                          <a:cs typeface="+mn-cs"/>
                        </a:rPr>
                        <a:t>File active</a:t>
                      </a:r>
                      <a:endParaRPr lang="fr-FR" sz="1400" kern="1200" dirty="0">
                        <a:solidFill>
                          <a:schemeClr val="dk1"/>
                        </a:solidFill>
                        <a:latin typeface="Sylfaen" panose="010A0502050306030303" pitchFamily="18" charset="0"/>
                        <a:ea typeface="+mn-ea"/>
                        <a:cs typeface="+mn-cs"/>
                      </a:endParaRPr>
                    </a:p>
                  </a:txBody>
                  <a:tcPr/>
                </a:tc>
                <a:tc>
                  <a:txBody>
                    <a:bodyPr/>
                    <a:lstStyle/>
                    <a:p>
                      <a:r>
                        <a:rPr lang="fr-FR" sz="1400" b="1" dirty="0" smtClean="0">
                          <a:latin typeface="Sylfaen" panose="010A0502050306030303" pitchFamily="18" charset="0"/>
                        </a:rPr>
                        <a:t>71</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60</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79</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102</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97</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70</a:t>
                      </a:r>
                      <a:endParaRPr lang="fr-FR" sz="1400" b="1" dirty="0">
                        <a:latin typeface="Sylfaen" panose="010A0502050306030303" pitchFamily="18" charset="0"/>
                      </a:endParaRPr>
                    </a:p>
                  </a:txBody>
                  <a:tcPr/>
                </a:tc>
                <a:extLst>
                  <a:ext uri="{0D108BD9-81ED-4DB2-BD59-A6C34878D82A}">
                    <a16:rowId xmlns:a16="http://schemas.microsoft.com/office/drawing/2014/main" val="10002"/>
                  </a:ext>
                </a:extLst>
              </a:tr>
              <a:tr h="9336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smtClean="0">
                          <a:latin typeface="Sylfaen" panose="010A0502050306030303" pitchFamily="18" charset="0"/>
                        </a:rPr>
                        <a:t>Traitements pris en charge par la</a:t>
                      </a:r>
                      <a:r>
                        <a:rPr lang="fr-FR" sz="1400" baseline="0" dirty="0" smtClean="0">
                          <a:latin typeface="Sylfaen" panose="010A0502050306030303" pitchFamily="18" charset="0"/>
                        </a:rPr>
                        <a:t> PASS</a:t>
                      </a:r>
                      <a:endParaRPr lang="fr-FR" sz="1400" dirty="0" smtClean="0">
                        <a:latin typeface="Sylfaen" panose="010A0502050306030303" pitchFamily="18" charset="0"/>
                      </a:endParaRPr>
                    </a:p>
                    <a:p>
                      <a:endParaRPr lang="fr-FR" sz="1400" dirty="0"/>
                    </a:p>
                  </a:txBody>
                  <a:tcPr/>
                </a:tc>
                <a:tc>
                  <a:txBody>
                    <a:bodyPr/>
                    <a:lstStyle/>
                    <a:p>
                      <a:r>
                        <a:rPr lang="fr-FR" sz="1400" b="1" dirty="0" smtClean="0">
                          <a:latin typeface="Sylfaen" panose="010A0502050306030303" pitchFamily="18" charset="0"/>
                        </a:rPr>
                        <a:t>0</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17</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24</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6</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8</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27</a:t>
                      </a:r>
                      <a:endParaRPr lang="fr-FR" sz="1400" b="1" dirty="0">
                        <a:latin typeface="Sylfaen" panose="010A0502050306030303" pitchFamily="18" charset="0"/>
                      </a:endParaRPr>
                    </a:p>
                  </a:txBody>
                  <a:tcPr/>
                </a:tc>
                <a:extLst>
                  <a:ext uri="{0D108BD9-81ED-4DB2-BD59-A6C34878D82A}">
                    <a16:rowId xmlns:a16="http://schemas.microsoft.com/office/drawing/2014/main" val="10004"/>
                  </a:ext>
                </a:extLst>
              </a:tr>
              <a:tr h="10114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smtClean="0">
                          <a:latin typeface="Sylfaen" panose="010A0502050306030303" pitchFamily="18" charset="0"/>
                        </a:rPr>
                        <a:t>Consultation</a:t>
                      </a:r>
                      <a:r>
                        <a:rPr lang="fr-FR" sz="1400" b="0" baseline="0" dirty="0" smtClean="0">
                          <a:latin typeface="Sylfaen" panose="010A0502050306030303" pitchFamily="18" charset="0"/>
                        </a:rPr>
                        <a:t>s prises en charge par la PASS</a:t>
                      </a:r>
                      <a:endParaRPr lang="fr-FR" sz="1400" b="0" dirty="0" smtClean="0">
                        <a:latin typeface="Sylfaen" panose="010A0502050306030303" pitchFamily="18" charset="0"/>
                      </a:endParaRPr>
                    </a:p>
                    <a:p>
                      <a:endParaRPr lang="fr-FR" dirty="0"/>
                    </a:p>
                  </a:txBody>
                  <a:tcPr/>
                </a:tc>
                <a:tc>
                  <a:txBody>
                    <a:bodyPr/>
                    <a:lstStyle/>
                    <a:p>
                      <a:r>
                        <a:rPr lang="fr-FR" sz="1400" b="1" dirty="0" smtClean="0">
                          <a:latin typeface="Sylfaen" panose="010A0502050306030303" pitchFamily="18" charset="0"/>
                        </a:rPr>
                        <a:t>1</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5</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15</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2</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2</a:t>
                      </a:r>
                      <a:endParaRPr lang="fr-FR" sz="1400" b="1" dirty="0">
                        <a:latin typeface="Sylfaen" panose="010A0502050306030303" pitchFamily="18" charset="0"/>
                      </a:endParaRPr>
                    </a:p>
                  </a:txBody>
                  <a:tcPr/>
                </a:tc>
                <a:tc>
                  <a:txBody>
                    <a:bodyPr/>
                    <a:lstStyle/>
                    <a:p>
                      <a:r>
                        <a:rPr lang="fr-FR" sz="1400" b="1" dirty="0" smtClean="0">
                          <a:latin typeface="Sylfaen" panose="010A0502050306030303" pitchFamily="18" charset="0"/>
                        </a:rPr>
                        <a:t>17</a:t>
                      </a:r>
                      <a:endParaRPr lang="fr-FR" sz="1400" b="1" dirty="0">
                        <a:latin typeface="Sylfaen" panose="010A0502050306030303" pitchFamily="18"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44576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a:solidFill>
                  <a:schemeClr val="bg2">
                    <a:lumMod val="25000"/>
                  </a:schemeClr>
                </a:solidFill>
                <a:latin typeface="Sylfaen" panose="010A0502050306030303" pitchFamily="18" charset="0"/>
              </a:rPr>
              <a:t>b) Public accueilli</a:t>
            </a:r>
            <a:endParaRPr lang="fr-FR" sz="2800"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085092498"/>
              </p:ext>
            </p:extLst>
          </p:nvPr>
        </p:nvGraphicFramePr>
        <p:xfrm>
          <a:off x="982663" y="2667000"/>
          <a:ext cx="7704137" cy="2468880"/>
        </p:xfrm>
        <a:graphic>
          <a:graphicData uri="http://schemas.openxmlformats.org/drawingml/2006/table">
            <a:tbl>
              <a:tblPr firstRow="1" bandRow="1">
                <a:tableStyleId>{5C22544A-7EE6-4342-B048-85BDC9FD1C3A}</a:tableStyleId>
              </a:tblPr>
              <a:tblGrid>
                <a:gridCol w="7704137">
                  <a:extLst>
                    <a:ext uri="{9D8B030D-6E8A-4147-A177-3AD203B41FA5}">
                      <a16:colId xmlns:a16="http://schemas.microsoft.com/office/drawing/2014/main" val="447668654"/>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800" dirty="0" smtClean="0"/>
                        <a:t>2019</a:t>
                      </a:r>
                    </a:p>
                    <a:p>
                      <a:pPr algn="ctr"/>
                      <a:endParaRPr lang="fr-FR" dirty="0"/>
                    </a:p>
                  </a:txBody>
                  <a:tcPr/>
                </a:tc>
                <a:extLst>
                  <a:ext uri="{0D108BD9-81ED-4DB2-BD59-A6C34878D82A}">
                    <a16:rowId xmlns:a16="http://schemas.microsoft.com/office/drawing/2014/main" val="1341015293"/>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800" b="1" u="sng" dirty="0" smtClean="0"/>
                        <a:t>File active: 70 dont 66 nouveaux patients</a:t>
                      </a:r>
                    </a:p>
                    <a:p>
                      <a:pPr algn="ctr"/>
                      <a:endParaRPr lang="fr-FR" dirty="0"/>
                    </a:p>
                  </a:txBody>
                  <a:tcPr/>
                </a:tc>
                <a:extLst>
                  <a:ext uri="{0D108BD9-81ED-4DB2-BD59-A6C34878D82A}">
                    <a16:rowId xmlns:a16="http://schemas.microsoft.com/office/drawing/2014/main" val="2942160771"/>
                  </a:ext>
                </a:extLst>
              </a:tr>
              <a:tr h="370840">
                <a:tc>
                  <a:txBody>
                    <a:bodyPr/>
                    <a:lstStyle/>
                    <a:p>
                      <a:pPr marL="0" marR="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1800" b="1" u="none" dirty="0" smtClean="0"/>
                        <a:t>LE MEDECIN </a:t>
                      </a:r>
                      <a:r>
                        <a:rPr lang="fr-FR" sz="1800" b="0" u="none" dirty="0" smtClean="0"/>
                        <a:t>a pris en charge 15 personnes</a:t>
                      </a:r>
                    </a:p>
                    <a:p>
                      <a:pPr marL="0" marR="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800" dirty="0" smtClean="0"/>
                    </a:p>
                    <a:p>
                      <a:pPr marL="285750" marR="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800" baseline="0" dirty="0" smtClean="0"/>
                        <a:t> 17 prescriptions médicales (examens complémentaires et/ou traitements)</a:t>
                      </a:r>
                      <a:endParaRPr lang="fr-FR" sz="1800" dirty="0" smtClean="0"/>
                    </a:p>
                    <a:p>
                      <a:pPr algn="ctr"/>
                      <a:endParaRPr lang="fr-FR" dirty="0"/>
                    </a:p>
                  </a:txBody>
                  <a:tcPr/>
                </a:tc>
                <a:extLst>
                  <a:ext uri="{0D108BD9-81ED-4DB2-BD59-A6C34878D82A}">
                    <a16:rowId xmlns:a16="http://schemas.microsoft.com/office/drawing/2014/main" val="2659700744"/>
                  </a:ext>
                </a:extLst>
              </a:tr>
            </a:tbl>
          </a:graphicData>
        </a:graphic>
      </p:graphicFrame>
    </p:spTree>
    <p:extLst>
      <p:ext uri="{BB962C8B-B14F-4D97-AF65-F5344CB8AC3E}">
        <p14:creationId xmlns:p14="http://schemas.microsoft.com/office/powerpoint/2010/main" val="1856495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4105392270"/>
              </p:ext>
            </p:extLst>
          </p:nvPr>
        </p:nvGraphicFramePr>
        <p:xfrm>
          <a:off x="982663" y="1125538"/>
          <a:ext cx="7704137" cy="4511040"/>
        </p:xfrm>
        <a:graphic>
          <a:graphicData uri="http://schemas.openxmlformats.org/drawingml/2006/table">
            <a:tbl>
              <a:tblPr firstRow="1" bandRow="1">
                <a:tableStyleId>{5C22544A-7EE6-4342-B048-85BDC9FD1C3A}</a:tableStyleId>
              </a:tblPr>
              <a:tblGrid>
                <a:gridCol w="7704137">
                  <a:extLst>
                    <a:ext uri="{9D8B030D-6E8A-4147-A177-3AD203B41FA5}">
                      <a16:colId xmlns:a16="http://schemas.microsoft.com/office/drawing/2014/main" val="3788475034"/>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dirty="0" smtClean="0"/>
                        <a:t>2019</a:t>
                      </a:r>
                    </a:p>
                    <a:p>
                      <a:pPr algn="ctr"/>
                      <a:endParaRPr lang="fr-FR" sz="1600" dirty="0"/>
                    </a:p>
                  </a:txBody>
                  <a:tcPr/>
                </a:tc>
                <a:extLst>
                  <a:ext uri="{0D108BD9-81ED-4DB2-BD59-A6C34878D82A}">
                    <a16:rowId xmlns:a16="http://schemas.microsoft.com/office/drawing/2014/main" val="3225232426"/>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b="1" u="sng" dirty="0" smtClean="0"/>
                        <a:t>File active: 70 dont 66 nouveaux patients</a:t>
                      </a:r>
                    </a:p>
                    <a:p>
                      <a:pPr algn="ctr"/>
                      <a:endParaRPr lang="fr-FR" sz="1600" dirty="0"/>
                    </a:p>
                  </a:txBody>
                  <a:tcPr/>
                </a:tc>
                <a:extLst>
                  <a:ext uri="{0D108BD9-81ED-4DB2-BD59-A6C34878D82A}">
                    <a16:rowId xmlns:a16="http://schemas.microsoft.com/office/drawing/2014/main" val="1789768100"/>
                  </a:ext>
                </a:extLst>
              </a:tr>
              <a:tr h="370840">
                <a:tc>
                  <a:txBody>
                    <a:bodyPr/>
                    <a:lstStyle/>
                    <a:p>
                      <a:pPr marL="0" indent="0" algn="ctr">
                        <a:buFont typeface="Wingdings" panose="05000000000000000000" pitchFamily="2" charset="2"/>
                        <a:buNone/>
                      </a:pPr>
                      <a:r>
                        <a:rPr lang="fr-FR" sz="1600" b="1" u="none" dirty="0" smtClean="0"/>
                        <a:t>L’INFIRMIERE</a:t>
                      </a:r>
                      <a:r>
                        <a:rPr lang="fr-FR" sz="1600" u="none" baseline="0" dirty="0" smtClean="0"/>
                        <a:t> a pris en charge 36 personnes dont 34 nouvelles (supérieur à 2018) </a:t>
                      </a:r>
                    </a:p>
                    <a:p>
                      <a:pPr marL="0" indent="0" algn="ctr">
                        <a:buFont typeface="Wingdings" panose="05000000000000000000" pitchFamily="2" charset="2"/>
                        <a:buNone/>
                      </a:pPr>
                      <a:endParaRPr lang="fr-FR" sz="1600" u="none" baseline="0" dirty="0" smtClean="0"/>
                    </a:p>
                    <a:p>
                      <a:pPr marL="0" indent="0" algn="ctr">
                        <a:buFont typeface="Wingdings" panose="05000000000000000000" pitchFamily="2" charset="2"/>
                        <a:buNone/>
                      </a:pPr>
                      <a:r>
                        <a:rPr lang="fr-FR" sz="1600" u="none" baseline="0" dirty="0" smtClean="0"/>
                        <a:t>Le nombre d’entretien est de 70 .</a:t>
                      </a:r>
                    </a:p>
                    <a:p>
                      <a:pPr algn="ctr"/>
                      <a:endParaRPr lang="fr-FR" sz="1600" dirty="0"/>
                    </a:p>
                  </a:txBody>
                  <a:tcPr/>
                </a:tc>
                <a:extLst>
                  <a:ext uri="{0D108BD9-81ED-4DB2-BD59-A6C34878D82A}">
                    <a16:rowId xmlns:a16="http://schemas.microsoft.com/office/drawing/2014/main" val="689876515"/>
                  </a:ext>
                </a:extLst>
              </a:tr>
              <a:tr h="370840">
                <a:tc>
                  <a:txBody>
                    <a:bodyPr/>
                    <a:lstStyle/>
                    <a:p>
                      <a:pPr marL="0" indent="0" algn="ctr">
                        <a:buFont typeface="Wingdings" panose="05000000000000000000" pitchFamily="2" charset="2"/>
                        <a:buNone/>
                      </a:pPr>
                      <a:r>
                        <a:rPr lang="fr-FR" sz="1600" b="1" u="sng" dirty="0" smtClean="0"/>
                        <a:t>MOTIFS de recours PASS</a:t>
                      </a:r>
                      <a:r>
                        <a:rPr lang="fr-FR" sz="1600" dirty="0" smtClean="0"/>
                        <a:t>:</a:t>
                      </a:r>
                    </a:p>
                    <a:p>
                      <a:pPr marL="0" indent="0" algn="ctr">
                        <a:buFont typeface="Wingdings" panose="05000000000000000000" pitchFamily="2" charset="2"/>
                        <a:buNone/>
                      </a:pPr>
                      <a:endParaRPr lang="fr-FR" sz="1600" dirty="0" smtClean="0"/>
                    </a:p>
                    <a:p>
                      <a:pPr marL="285750" indent="-285750" algn="ctr">
                        <a:buFont typeface="Wingdings" panose="05000000000000000000" pitchFamily="2" charset="2"/>
                        <a:buChar char="Ø"/>
                      </a:pPr>
                      <a:r>
                        <a:rPr lang="fr-FR" sz="1600" dirty="0" smtClean="0"/>
                        <a:t>25 personnes </a:t>
                      </a:r>
                      <a:r>
                        <a:rPr lang="fr-FR" sz="1600" baseline="0" dirty="0" smtClean="0"/>
                        <a:t> </a:t>
                      </a:r>
                      <a:r>
                        <a:rPr lang="fr-FR" sz="1600" dirty="0" smtClean="0"/>
                        <a:t>liées à une pathologie connue</a:t>
                      </a:r>
                    </a:p>
                    <a:p>
                      <a:pPr marL="285750" indent="-285750" algn="ctr">
                        <a:buFont typeface="Wingdings" panose="05000000000000000000" pitchFamily="2" charset="2"/>
                        <a:buChar char="Ø"/>
                      </a:pPr>
                      <a:r>
                        <a:rPr lang="fr-FR" sz="1600" baseline="0" dirty="0" smtClean="0"/>
                        <a:t>21 personnes liées à leur traitement (18 délivrances)</a:t>
                      </a:r>
                    </a:p>
                    <a:p>
                      <a:pPr marL="285750" indent="-285750" algn="ctr">
                        <a:buFont typeface="Wingdings" panose="05000000000000000000" pitchFamily="2" charset="2"/>
                        <a:buChar char="Ø"/>
                      </a:pPr>
                      <a:r>
                        <a:rPr lang="fr-FR" sz="1600" baseline="0" dirty="0" smtClean="0"/>
                        <a:t>19 personnes liées à des examens complémentaires ( labo, radio, consultations externes  ).</a:t>
                      </a:r>
                    </a:p>
                    <a:p>
                      <a:pPr marL="285750" indent="-285750" algn="ctr">
                        <a:buFont typeface="Wingdings" panose="05000000000000000000" pitchFamily="2" charset="2"/>
                        <a:buChar char="Ø"/>
                      </a:pPr>
                      <a:r>
                        <a:rPr lang="fr-FR" sz="1600" baseline="0" dirty="0" smtClean="0"/>
                        <a:t>17 personnes liées à un bilan de santé  </a:t>
                      </a:r>
                    </a:p>
                    <a:p>
                      <a:pPr marL="285750" indent="-285750" algn="ctr">
                        <a:buFont typeface="Wingdings" panose="05000000000000000000" pitchFamily="2" charset="2"/>
                        <a:buChar char="Ø"/>
                      </a:pPr>
                      <a:r>
                        <a:rPr lang="fr-FR" sz="1600" baseline="0" dirty="0" smtClean="0"/>
                        <a:t>1  personne liée à une grossesse</a:t>
                      </a:r>
                    </a:p>
                    <a:p>
                      <a:pPr algn="ctr"/>
                      <a:endParaRPr lang="fr-FR" sz="1600" dirty="0"/>
                    </a:p>
                  </a:txBody>
                  <a:tcPr/>
                </a:tc>
                <a:extLst>
                  <a:ext uri="{0D108BD9-81ED-4DB2-BD59-A6C34878D82A}">
                    <a16:rowId xmlns:a16="http://schemas.microsoft.com/office/drawing/2014/main" val="2911309081"/>
                  </a:ext>
                </a:extLst>
              </a:tr>
            </a:tbl>
          </a:graphicData>
        </a:graphic>
      </p:graphicFrame>
    </p:spTree>
    <p:extLst>
      <p:ext uri="{BB962C8B-B14F-4D97-AF65-F5344CB8AC3E}">
        <p14:creationId xmlns:p14="http://schemas.microsoft.com/office/powerpoint/2010/main" val="294598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3742051644"/>
              </p:ext>
            </p:extLst>
          </p:nvPr>
        </p:nvGraphicFramePr>
        <p:xfrm>
          <a:off x="982663" y="1268412"/>
          <a:ext cx="7704137" cy="5040907"/>
        </p:xfrm>
        <a:graphic>
          <a:graphicData uri="http://schemas.openxmlformats.org/drawingml/2006/table">
            <a:tbl>
              <a:tblPr firstRow="1" bandRow="1">
                <a:tableStyleId>{5C22544A-7EE6-4342-B048-85BDC9FD1C3A}</a:tableStyleId>
              </a:tblPr>
              <a:tblGrid>
                <a:gridCol w="7704137">
                  <a:extLst>
                    <a:ext uri="{9D8B030D-6E8A-4147-A177-3AD203B41FA5}">
                      <a16:colId xmlns:a16="http://schemas.microsoft.com/office/drawing/2014/main" val="1400817503"/>
                    </a:ext>
                  </a:extLst>
                </a:gridCol>
              </a:tblGrid>
              <a:tr h="65345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800" dirty="0" smtClean="0"/>
                        <a:t>2019</a:t>
                      </a:r>
                    </a:p>
                    <a:p>
                      <a:pPr algn="ctr"/>
                      <a:endParaRPr lang="fr-FR" dirty="0"/>
                    </a:p>
                  </a:txBody>
                  <a:tcPr/>
                </a:tc>
                <a:extLst>
                  <a:ext uri="{0D108BD9-81ED-4DB2-BD59-A6C34878D82A}">
                    <a16:rowId xmlns:a16="http://schemas.microsoft.com/office/drawing/2014/main" val="1300647641"/>
                  </a:ext>
                </a:extLst>
              </a:tr>
              <a:tr h="65345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800" b="1" u="sng" dirty="0" smtClean="0"/>
                        <a:t>File active: 70 dont 66 nouveaux patients</a:t>
                      </a:r>
                    </a:p>
                    <a:p>
                      <a:pPr algn="ctr"/>
                      <a:endParaRPr lang="fr-FR" dirty="0"/>
                    </a:p>
                  </a:txBody>
                  <a:tcPr/>
                </a:tc>
                <a:extLst>
                  <a:ext uri="{0D108BD9-81ED-4DB2-BD59-A6C34878D82A}">
                    <a16:rowId xmlns:a16="http://schemas.microsoft.com/office/drawing/2014/main" val="79694428"/>
                  </a:ext>
                </a:extLst>
              </a:tr>
              <a:tr h="2333753">
                <a:tc>
                  <a:txBody>
                    <a:bodyPr/>
                    <a:lstStyle/>
                    <a:p>
                      <a:pPr algn="ctr"/>
                      <a:r>
                        <a:rPr lang="fr-FR" sz="1600" b="1" u="sng" dirty="0" smtClean="0"/>
                        <a:t>L’ASSISTANTE SOCIALE </a:t>
                      </a:r>
                      <a:r>
                        <a:rPr lang="fr-FR" sz="1600" dirty="0" smtClean="0"/>
                        <a:t>a pris en charge 50 personnes dont 47 nouvelles (supérieur</a:t>
                      </a:r>
                      <a:r>
                        <a:rPr lang="fr-FR" sz="1600" baseline="0" dirty="0" smtClean="0"/>
                        <a:t> à 2018)</a:t>
                      </a:r>
                    </a:p>
                    <a:p>
                      <a:pPr algn="ctr"/>
                      <a:endParaRPr lang="fr-FR" sz="1600" baseline="0" dirty="0" smtClean="0"/>
                    </a:p>
                    <a:p>
                      <a:pPr algn="ctr"/>
                      <a:r>
                        <a:rPr lang="fr-FR" sz="1600" baseline="0" dirty="0" smtClean="0"/>
                        <a:t>Plus d’hommes que de femmes</a:t>
                      </a:r>
                    </a:p>
                    <a:p>
                      <a:pPr algn="ctr"/>
                      <a:endParaRPr lang="fr-FR" sz="1600" baseline="0" dirty="0" smtClean="0"/>
                    </a:p>
                    <a:p>
                      <a:pPr algn="ctr"/>
                      <a:r>
                        <a:rPr lang="fr-FR" sz="1600" baseline="0" dirty="0" smtClean="0"/>
                        <a:t>Tranches d’âge diversifiées</a:t>
                      </a:r>
                    </a:p>
                    <a:p>
                      <a:pPr algn="ctr"/>
                      <a:endParaRPr lang="fr-FR" sz="1600" baseline="0" dirty="0" smtClean="0"/>
                    </a:p>
                    <a:p>
                      <a:pPr algn="ctr"/>
                      <a:r>
                        <a:rPr lang="fr-FR" sz="1600" baseline="0" dirty="0" smtClean="0"/>
                        <a:t>Le nombre d’entretiens réalisés est de 127</a:t>
                      </a:r>
                    </a:p>
                  </a:txBody>
                  <a:tcPr/>
                </a:tc>
                <a:extLst>
                  <a:ext uri="{0D108BD9-81ED-4DB2-BD59-A6C34878D82A}">
                    <a16:rowId xmlns:a16="http://schemas.microsoft.com/office/drawing/2014/main" val="4221225988"/>
                  </a:ext>
                </a:extLst>
              </a:tr>
              <a:tr h="1400252">
                <a:tc>
                  <a:txBody>
                    <a:bodyPr/>
                    <a:lstStyle/>
                    <a:p>
                      <a:pPr algn="ctr"/>
                      <a:r>
                        <a:rPr lang="fr-FR" sz="1800" b="1" u="sng" dirty="0" smtClean="0"/>
                        <a:t>MOTIFS (principaux) de recours</a:t>
                      </a:r>
                      <a:r>
                        <a:rPr lang="fr-FR" sz="1800" b="1" u="sng" baseline="0" dirty="0" smtClean="0"/>
                        <a:t> </a:t>
                      </a:r>
                      <a:r>
                        <a:rPr lang="fr-FR" sz="1800" b="1" u="sng" dirty="0" smtClean="0"/>
                        <a:t>:</a:t>
                      </a:r>
                    </a:p>
                    <a:p>
                      <a:pPr algn="ctr"/>
                      <a:endParaRPr lang="fr-FR" sz="1800" b="1" u="sng" dirty="0" smtClean="0"/>
                    </a:p>
                    <a:p>
                      <a:pPr marL="285750" indent="-285750" algn="ctr">
                        <a:buFont typeface="Wingdings" panose="05000000000000000000" pitchFamily="2" charset="2"/>
                        <a:buChar char="Ø"/>
                      </a:pPr>
                      <a:r>
                        <a:rPr lang="fr-FR" sz="1600" b="0" u="none" dirty="0" smtClean="0"/>
                        <a:t>26 en</a:t>
                      </a:r>
                      <a:r>
                        <a:rPr lang="fr-FR" sz="1600" b="0" u="none" baseline="0" dirty="0" smtClean="0"/>
                        <a:t> lien avec l’</a:t>
                      </a:r>
                      <a:r>
                        <a:rPr lang="fr-FR" sz="1600" b="0" u="none" dirty="0" smtClean="0"/>
                        <a:t>accès aux droits en lien avec l’état de santé</a:t>
                      </a:r>
                    </a:p>
                    <a:p>
                      <a:pPr marL="285750" indent="-285750" algn="ctr">
                        <a:buFont typeface="Wingdings" panose="05000000000000000000" pitchFamily="2" charset="2"/>
                        <a:buChar char="Ø"/>
                      </a:pPr>
                      <a:r>
                        <a:rPr lang="fr-FR" sz="1600" b="0" u="none" dirty="0" smtClean="0"/>
                        <a:t>18 en lien avec l’accès aux soins </a:t>
                      </a:r>
                    </a:p>
                    <a:p>
                      <a:pPr marL="285750" indent="-285750" algn="ctr">
                        <a:buFont typeface="Wingdings" panose="05000000000000000000" pitchFamily="2" charset="2"/>
                        <a:buChar char="Ø"/>
                      </a:pPr>
                      <a:r>
                        <a:rPr lang="fr-FR" sz="1600" b="0" u="none" dirty="0" smtClean="0"/>
                        <a:t>14 en lien avec des problèmes financiers</a:t>
                      </a:r>
                      <a:endParaRPr lang="fr-FR" sz="1600" b="0" u="none" dirty="0"/>
                    </a:p>
                  </a:txBody>
                  <a:tcPr/>
                </a:tc>
                <a:extLst>
                  <a:ext uri="{0D108BD9-81ED-4DB2-BD59-A6C34878D82A}">
                    <a16:rowId xmlns:a16="http://schemas.microsoft.com/office/drawing/2014/main" val="1521157177"/>
                  </a:ext>
                </a:extLst>
              </a:tr>
            </a:tbl>
          </a:graphicData>
        </a:graphic>
      </p:graphicFrame>
    </p:spTree>
    <p:extLst>
      <p:ext uri="{BB962C8B-B14F-4D97-AF65-F5344CB8AC3E}">
        <p14:creationId xmlns:p14="http://schemas.microsoft.com/office/powerpoint/2010/main" val="2597304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339752" y="764704"/>
            <a:ext cx="6264696" cy="504056"/>
          </a:xfrm>
        </p:spPr>
        <p:txBody>
          <a:bodyPr>
            <a:normAutofit/>
          </a:bodyPr>
          <a:lstStyle/>
          <a:p>
            <a:r>
              <a:rPr lang="fr-FR" sz="2400" b="1" u="sng" dirty="0">
                <a:solidFill>
                  <a:schemeClr val="bg2">
                    <a:lumMod val="25000"/>
                  </a:schemeClr>
                </a:solidFill>
                <a:latin typeface="Sylfaen" panose="010A0502050306030303" pitchFamily="18" charset="0"/>
              </a:rPr>
              <a:t>c) Actions </a:t>
            </a:r>
          </a:p>
        </p:txBody>
      </p:sp>
      <p:sp>
        <p:nvSpPr>
          <p:cNvPr id="2" name="Espace réservé du contenu 1"/>
          <p:cNvSpPr>
            <a:spLocks noGrp="1"/>
          </p:cNvSpPr>
          <p:nvPr>
            <p:ph idx="1"/>
          </p:nvPr>
        </p:nvSpPr>
        <p:spPr>
          <a:xfrm>
            <a:off x="2195736" y="1628800"/>
            <a:ext cx="6192688" cy="4426438"/>
          </a:xfrm>
        </p:spPr>
        <p:txBody>
          <a:bodyPr>
            <a:normAutofit fontScale="92500" lnSpcReduction="10000"/>
          </a:bodyPr>
          <a:lstStyle/>
          <a:p>
            <a:pPr marL="109728" indent="0">
              <a:buNone/>
            </a:pPr>
            <a:endParaRPr lang="fr-FR" dirty="0" smtClean="0">
              <a:latin typeface="Sylfaen" panose="010A0502050306030303" pitchFamily="18" charset="0"/>
            </a:endParaRPr>
          </a:p>
          <a:p>
            <a:r>
              <a:rPr lang="fr-FR" dirty="0">
                <a:latin typeface="Sylfaen" panose="010A0502050306030303" pitchFamily="18" charset="0"/>
              </a:rPr>
              <a:t> </a:t>
            </a:r>
            <a:r>
              <a:rPr lang="fr-FR" dirty="0" smtClean="0">
                <a:latin typeface="Sylfaen" panose="010A0502050306030303" pitchFamily="18" charset="0"/>
              </a:rPr>
              <a:t>Participer </a:t>
            </a:r>
            <a:r>
              <a:rPr lang="fr-FR" dirty="0">
                <a:latin typeface="Sylfaen" panose="010A0502050306030303" pitchFamily="18" charset="0"/>
              </a:rPr>
              <a:t>à la journée régionale des PASS</a:t>
            </a:r>
            <a:r>
              <a:rPr lang="fr-FR" dirty="0" smtClean="0">
                <a:latin typeface="Sylfaen" panose="010A0502050306030303" pitchFamily="18" charset="0"/>
              </a:rPr>
              <a:t>.</a:t>
            </a:r>
            <a:endParaRPr lang="fr-FR" dirty="0">
              <a:latin typeface="Sylfaen" panose="010A0502050306030303" pitchFamily="18" charset="0"/>
            </a:endParaRPr>
          </a:p>
          <a:p>
            <a:pPr lvl="0"/>
            <a:r>
              <a:rPr lang="fr-FR" dirty="0" smtClean="0">
                <a:latin typeface="Sylfaen" panose="010A0502050306030303" pitchFamily="18" charset="0"/>
              </a:rPr>
              <a:t>Participer </a:t>
            </a:r>
            <a:r>
              <a:rPr lang="fr-FR" dirty="0">
                <a:latin typeface="Sylfaen" panose="010A0502050306030303" pitchFamily="18" charset="0"/>
              </a:rPr>
              <a:t>au projet du moi(s) sans </a:t>
            </a:r>
            <a:r>
              <a:rPr lang="fr-FR" dirty="0" smtClean="0">
                <a:latin typeface="Sylfaen" panose="010A0502050306030303" pitchFamily="18" charset="0"/>
              </a:rPr>
              <a:t>tabac au CH de Vire</a:t>
            </a:r>
            <a:r>
              <a:rPr lang="fr-FR" dirty="0">
                <a:latin typeface="Sylfaen" panose="010A0502050306030303" pitchFamily="18" charset="0"/>
              </a:rPr>
              <a:t> </a:t>
            </a:r>
          </a:p>
          <a:p>
            <a:r>
              <a:rPr lang="fr-FR" dirty="0" smtClean="0">
                <a:latin typeface="Sylfaen" panose="010A0502050306030303" pitchFamily="18" charset="0"/>
              </a:rPr>
              <a:t>Mener une </a:t>
            </a:r>
            <a:r>
              <a:rPr lang="fr-FR" dirty="0">
                <a:latin typeface="Sylfaen" panose="010A0502050306030303" pitchFamily="18" charset="0"/>
              </a:rPr>
              <a:t>a</a:t>
            </a:r>
            <a:r>
              <a:rPr lang="fr-FR" dirty="0" smtClean="0">
                <a:latin typeface="Sylfaen" panose="010A0502050306030303" pitchFamily="18" charset="0"/>
              </a:rPr>
              <a:t>ction </a:t>
            </a:r>
            <a:r>
              <a:rPr lang="fr-FR" dirty="0">
                <a:latin typeface="Sylfaen" panose="010A0502050306030303" pitchFamily="18" charset="0"/>
              </a:rPr>
              <a:t>collective auprès des jeunes de la M</a:t>
            </a:r>
            <a:r>
              <a:rPr lang="fr-FR" dirty="0" smtClean="0">
                <a:latin typeface="Sylfaen" panose="010A0502050306030303" pitchFamily="18" charset="0"/>
              </a:rPr>
              <a:t>ission </a:t>
            </a:r>
            <a:r>
              <a:rPr lang="fr-FR" dirty="0">
                <a:latin typeface="Sylfaen" panose="010A0502050306030303" pitchFamily="18" charset="0"/>
              </a:rPr>
              <a:t>L</a:t>
            </a:r>
            <a:r>
              <a:rPr lang="fr-FR" dirty="0" smtClean="0">
                <a:latin typeface="Sylfaen" panose="010A0502050306030303" pitchFamily="18" charset="0"/>
              </a:rPr>
              <a:t>ocale </a:t>
            </a:r>
            <a:r>
              <a:rPr lang="fr-FR" dirty="0">
                <a:latin typeface="Sylfaen" panose="010A0502050306030303" pitchFamily="18" charset="0"/>
              </a:rPr>
              <a:t>dans le cadre du dispositif « garantie </a:t>
            </a:r>
            <a:r>
              <a:rPr lang="fr-FR" dirty="0" smtClean="0">
                <a:latin typeface="Sylfaen" panose="010A0502050306030303" pitchFamily="18" charset="0"/>
              </a:rPr>
              <a:t>jeune ».</a:t>
            </a:r>
          </a:p>
          <a:p>
            <a:r>
              <a:rPr lang="fr-FR" dirty="0" smtClean="0">
                <a:latin typeface="Sylfaen" panose="010A0502050306030303" pitchFamily="18" charset="0"/>
              </a:rPr>
              <a:t>Tenue de 2 </a:t>
            </a:r>
            <a:r>
              <a:rPr lang="fr-FR" dirty="0">
                <a:latin typeface="Sylfaen" panose="010A0502050306030303" pitchFamily="18" charset="0"/>
              </a:rPr>
              <a:t>permanences externes à la Maison des </a:t>
            </a:r>
            <a:r>
              <a:rPr lang="fr-FR" dirty="0" smtClean="0">
                <a:latin typeface="Sylfaen" panose="010A0502050306030303" pitchFamily="18" charset="0"/>
              </a:rPr>
              <a:t>solidarités</a:t>
            </a:r>
          </a:p>
          <a:p>
            <a:r>
              <a:rPr lang="fr-FR" dirty="0">
                <a:latin typeface="Sylfaen" panose="010A0502050306030303" pitchFamily="18" charset="0"/>
              </a:rPr>
              <a:t>Présentation de la PASS auprès de l’équipe de la circonscription d’action sociale du bocage </a:t>
            </a:r>
          </a:p>
          <a:p>
            <a:endParaRPr lang="fr-FR" dirty="0">
              <a:latin typeface="Sylfaen" panose="010A0502050306030303" pitchFamily="18" charset="0"/>
            </a:endParaRPr>
          </a:p>
          <a:p>
            <a:pPr lvl="0"/>
            <a:endParaRPr lang="fr-FR" dirty="0">
              <a:latin typeface="Sylfaen" panose="010A0502050306030303" pitchFamily="18" charset="0"/>
            </a:endParaRPr>
          </a:p>
          <a:p>
            <a:endParaRPr lang="fr-FR" dirty="0"/>
          </a:p>
        </p:txBody>
      </p:sp>
    </p:spTree>
    <p:extLst>
      <p:ext uri="{BB962C8B-B14F-4D97-AF65-F5344CB8AC3E}">
        <p14:creationId xmlns:p14="http://schemas.microsoft.com/office/powerpoint/2010/main" val="5603942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411760" y="692696"/>
            <a:ext cx="6122640" cy="1212304"/>
          </a:xfrm>
        </p:spPr>
        <p:txBody>
          <a:bodyPr>
            <a:normAutofit/>
          </a:bodyPr>
          <a:lstStyle/>
          <a:p>
            <a:r>
              <a:rPr lang="fr-FR" sz="2400" b="1" u="sng" dirty="0">
                <a:solidFill>
                  <a:schemeClr val="bg2">
                    <a:lumMod val="25000"/>
                  </a:schemeClr>
                </a:solidFill>
                <a:latin typeface="Sylfaen" panose="010A0502050306030303" pitchFamily="18" charset="0"/>
              </a:rPr>
              <a:t>d) Rencontres </a:t>
            </a:r>
            <a:r>
              <a:rPr lang="fr-FR" sz="2400" b="1" u="sng" dirty="0" smtClean="0">
                <a:solidFill>
                  <a:schemeClr val="bg2">
                    <a:lumMod val="25000"/>
                  </a:schemeClr>
                </a:solidFill>
                <a:latin typeface="Sylfaen" panose="010A0502050306030303" pitchFamily="18" charset="0"/>
              </a:rPr>
              <a:t>2019</a:t>
            </a:r>
            <a:endParaRPr lang="fr-FR" sz="2400" b="1" u="sng" dirty="0">
              <a:solidFill>
                <a:schemeClr val="bg2">
                  <a:lumMod val="25000"/>
                </a:schemeClr>
              </a:solidFill>
              <a:latin typeface="Sylfaen" panose="010A0502050306030303" pitchFamily="18" charset="0"/>
            </a:endParaRPr>
          </a:p>
        </p:txBody>
      </p:sp>
      <p:sp>
        <p:nvSpPr>
          <p:cNvPr id="2" name="Espace réservé du contenu 1"/>
          <p:cNvSpPr>
            <a:spLocks noGrp="1"/>
          </p:cNvSpPr>
          <p:nvPr>
            <p:ph idx="1"/>
          </p:nvPr>
        </p:nvSpPr>
        <p:spPr>
          <a:xfrm>
            <a:off x="1763688" y="1412776"/>
            <a:ext cx="6912768" cy="5040560"/>
          </a:xfrm>
        </p:spPr>
        <p:txBody>
          <a:bodyPr numCol="1">
            <a:normAutofit fontScale="25000" lnSpcReduction="20000"/>
          </a:bodyPr>
          <a:lstStyle/>
          <a:p>
            <a:pPr marL="109728" lvl="0" indent="0" algn="ctr">
              <a:buNone/>
            </a:pPr>
            <a:endParaRPr lang="fr-FR" sz="3200" b="1" dirty="0">
              <a:latin typeface="Sylfaen" panose="010A0502050306030303" pitchFamily="18" charset="0"/>
            </a:endParaRPr>
          </a:p>
          <a:p>
            <a:pPr lvl="1">
              <a:lnSpc>
                <a:spcPct val="120000"/>
              </a:lnSpc>
              <a:spcBef>
                <a:spcPts val="400"/>
              </a:spcBef>
              <a:buSzPct val="68000"/>
              <a:buFont typeface="Wingdings" panose="05000000000000000000" pitchFamily="2" charset="2"/>
              <a:buChar char="Ø"/>
            </a:pPr>
            <a:endParaRPr lang="fr-FR" sz="4800" kern="0" dirty="0" smtClean="0">
              <a:solidFill>
                <a:srgbClr val="000000"/>
              </a:solidFill>
              <a:latin typeface="Sylfaen" panose="010A0502050306030303" pitchFamily="18" charset="0"/>
            </a:endParaRPr>
          </a:p>
          <a:p>
            <a:pPr lvl="1">
              <a:lnSpc>
                <a:spcPct val="120000"/>
              </a:lnSpc>
              <a:spcBef>
                <a:spcPts val="400"/>
              </a:spcBef>
              <a:buSzPct val="68000"/>
              <a:buFont typeface="Wingdings" panose="05000000000000000000" pitchFamily="2" charset="2"/>
              <a:buChar char="Ø"/>
            </a:pPr>
            <a:endParaRPr lang="fr-FR" sz="4800" kern="0" dirty="0">
              <a:solidFill>
                <a:srgbClr val="000000"/>
              </a:solidFill>
              <a:latin typeface="Sylfaen" panose="010A0502050306030303" pitchFamily="18" charset="0"/>
            </a:endParaRPr>
          </a:p>
          <a:p>
            <a:pPr lvl="1">
              <a:lnSpc>
                <a:spcPct val="120000"/>
              </a:lnSpc>
              <a:spcBef>
                <a:spcPts val="400"/>
              </a:spcBef>
              <a:buSzPct val="68000"/>
              <a:buFont typeface="Wingdings" panose="05000000000000000000" pitchFamily="2" charset="2"/>
              <a:buChar char="Ø"/>
            </a:pPr>
            <a:r>
              <a:rPr lang="fr-FR" sz="4800" kern="0" dirty="0" smtClean="0">
                <a:solidFill>
                  <a:srgbClr val="000000"/>
                </a:solidFill>
                <a:latin typeface="Sylfaen" panose="010A0502050306030303" pitchFamily="18" charset="0"/>
              </a:rPr>
              <a:t>Mme </a:t>
            </a:r>
            <a:r>
              <a:rPr lang="fr-FR" sz="4800" kern="0" dirty="0">
                <a:solidFill>
                  <a:srgbClr val="000000"/>
                </a:solidFill>
                <a:latin typeface="Sylfaen" panose="010A0502050306030303" pitchFamily="18" charset="0"/>
              </a:rPr>
              <a:t>TRANCHANT (coordinatrice régionale des PASS</a:t>
            </a:r>
            <a:r>
              <a:rPr lang="fr-FR" sz="4800" kern="0" dirty="0" smtClean="0">
                <a:solidFill>
                  <a:srgbClr val="000000"/>
                </a:solidFill>
                <a:latin typeface="Sylfaen" panose="010A0502050306030303" pitchFamily="18" charset="0"/>
              </a:rPr>
              <a:t>)</a:t>
            </a:r>
            <a:endParaRPr lang="fr-FR" sz="4800" kern="0" dirty="0">
              <a:solidFill>
                <a:srgbClr val="000000"/>
              </a:solidFill>
              <a:latin typeface="Sylfaen" panose="010A0502050306030303" pitchFamily="18" charset="0"/>
            </a:endParaRPr>
          </a:p>
          <a:p>
            <a:pPr lvl="1">
              <a:lnSpc>
                <a:spcPct val="120000"/>
              </a:lnSpc>
              <a:spcBef>
                <a:spcPts val="400"/>
              </a:spcBef>
              <a:buSzPct val="68000"/>
              <a:buFont typeface="Wingdings" panose="05000000000000000000" pitchFamily="2" charset="2"/>
              <a:buChar char="Ø"/>
            </a:pPr>
            <a:r>
              <a:rPr lang="fr-FR" sz="4800" kern="0" dirty="0">
                <a:solidFill>
                  <a:srgbClr val="000000"/>
                </a:solidFill>
                <a:latin typeface="Sylfaen" panose="010A0502050306030303" pitchFamily="18" charset="0"/>
              </a:rPr>
              <a:t>Mme LHEUREUX, Mme DUPUIS de la DDCS/ MDPH et Mme TRANCHANT </a:t>
            </a:r>
          </a:p>
          <a:p>
            <a:pPr lvl="1">
              <a:lnSpc>
                <a:spcPct val="120000"/>
              </a:lnSpc>
              <a:spcBef>
                <a:spcPts val="400"/>
              </a:spcBef>
              <a:buSzPct val="68000"/>
              <a:buFont typeface="Wingdings" panose="05000000000000000000" pitchFamily="2" charset="2"/>
              <a:buChar char="Ø"/>
            </a:pPr>
            <a:r>
              <a:rPr lang="fr-FR" sz="4800" kern="0" dirty="0">
                <a:solidFill>
                  <a:srgbClr val="000000"/>
                </a:solidFill>
                <a:latin typeface="Sylfaen" panose="010A0502050306030303" pitchFamily="18" charset="0"/>
              </a:rPr>
              <a:t>Mme DE-SAINT-JORE (chargée de mission) de l’association l’ETAPE </a:t>
            </a:r>
          </a:p>
          <a:p>
            <a:pPr lvl="1">
              <a:lnSpc>
                <a:spcPct val="120000"/>
              </a:lnSpc>
              <a:spcBef>
                <a:spcPts val="400"/>
              </a:spcBef>
              <a:buSzPct val="68000"/>
              <a:buFont typeface="Wingdings" panose="05000000000000000000" pitchFamily="2" charset="2"/>
              <a:buChar char="Ø"/>
            </a:pPr>
            <a:r>
              <a:rPr lang="fr-FR" sz="4800" kern="0" dirty="0">
                <a:solidFill>
                  <a:srgbClr val="000000"/>
                </a:solidFill>
                <a:latin typeface="Sylfaen" panose="010A0502050306030303" pitchFamily="18" charset="0"/>
              </a:rPr>
              <a:t>M. VAILLANT et Mme PERRETTE  (conseillers en insertion professionnelle) de la Mission </a:t>
            </a:r>
            <a:r>
              <a:rPr lang="fr-FR" sz="4800" kern="0" dirty="0" smtClean="0">
                <a:solidFill>
                  <a:srgbClr val="000000"/>
                </a:solidFill>
                <a:latin typeface="Sylfaen" panose="010A0502050306030303" pitchFamily="18" charset="0"/>
              </a:rPr>
              <a:t>Locale</a:t>
            </a:r>
            <a:endParaRPr lang="fr-FR" sz="4800" kern="0" dirty="0">
              <a:solidFill>
                <a:srgbClr val="000000"/>
              </a:solidFill>
              <a:latin typeface="Sylfaen" panose="010A0502050306030303" pitchFamily="18" charset="0"/>
            </a:endParaRPr>
          </a:p>
          <a:p>
            <a:pPr lvl="1">
              <a:lnSpc>
                <a:spcPct val="120000"/>
              </a:lnSpc>
              <a:spcBef>
                <a:spcPts val="400"/>
              </a:spcBef>
              <a:buSzPct val="68000"/>
              <a:buFont typeface="Wingdings" panose="05000000000000000000" pitchFamily="2" charset="2"/>
              <a:buChar char="Ø"/>
            </a:pPr>
            <a:r>
              <a:rPr lang="fr-FR" sz="4800" kern="0" dirty="0">
                <a:solidFill>
                  <a:srgbClr val="000000"/>
                </a:solidFill>
                <a:latin typeface="Sylfaen" panose="010A0502050306030303" pitchFamily="18" charset="0"/>
              </a:rPr>
              <a:t>Mme MICHAUD (infirmière) et Mme BELTRANDO (</a:t>
            </a:r>
            <a:r>
              <a:rPr lang="fr-FR" sz="4800" kern="0" dirty="0" smtClean="0">
                <a:solidFill>
                  <a:srgbClr val="000000"/>
                </a:solidFill>
                <a:latin typeface="Sylfaen" panose="010A0502050306030303" pitchFamily="18" charset="0"/>
              </a:rPr>
              <a:t>assistante sociale</a:t>
            </a:r>
            <a:r>
              <a:rPr lang="fr-FR" sz="4800" kern="0" dirty="0">
                <a:solidFill>
                  <a:srgbClr val="000000"/>
                </a:solidFill>
                <a:latin typeface="Sylfaen" panose="010A0502050306030303" pitchFamily="18" charset="0"/>
              </a:rPr>
              <a:t>) du </a:t>
            </a:r>
            <a:r>
              <a:rPr lang="fr-FR" sz="4800" kern="0" dirty="0" smtClean="0">
                <a:solidFill>
                  <a:srgbClr val="000000"/>
                </a:solidFill>
                <a:latin typeface="Sylfaen" panose="010A0502050306030303" pitchFamily="18" charset="0"/>
              </a:rPr>
              <a:t>CSAPA</a:t>
            </a:r>
            <a:endParaRPr lang="fr-FR" sz="4800" kern="0" dirty="0">
              <a:solidFill>
                <a:srgbClr val="000000"/>
              </a:solidFill>
              <a:latin typeface="Sylfaen" panose="010A0502050306030303" pitchFamily="18" charset="0"/>
            </a:endParaRPr>
          </a:p>
          <a:p>
            <a:pPr lvl="1">
              <a:lnSpc>
                <a:spcPct val="120000"/>
              </a:lnSpc>
              <a:spcBef>
                <a:spcPts val="400"/>
              </a:spcBef>
              <a:buSzPct val="68000"/>
              <a:buFont typeface="Wingdings" panose="05000000000000000000" pitchFamily="2" charset="2"/>
              <a:buChar char="Ø"/>
            </a:pPr>
            <a:r>
              <a:rPr lang="fr-FR" sz="4800" kern="0" dirty="0">
                <a:solidFill>
                  <a:srgbClr val="000000"/>
                </a:solidFill>
                <a:latin typeface="Sylfaen" panose="010A0502050306030303" pitchFamily="18" charset="0"/>
              </a:rPr>
              <a:t>Mme BOULET (chargée d’accompagnement) de l’association RIVIERE et </a:t>
            </a:r>
            <a:r>
              <a:rPr lang="fr-FR" sz="4800" kern="0" dirty="0" smtClean="0">
                <a:solidFill>
                  <a:srgbClr val="000000"/>
                </a:solidFill>
                <a:latin typeface="Sylfaen" panose="010A0502050306030303" pitchFamily="18" charset="0"/>
              </a:rPr>
              <a:t>BOCAGE</a:t>
            </a:r>
            <a:endParaRPr lang="fr-FR" sz="4800" kern="0" dirty="0">
              <a:solidFill>
                <a:srgbClr val="000000"/>
              </a:solidFill>
              <a:latin typeface="Sylfaen" panose="010A0502050306030303" pitchFamily="18" charset="0"/>
            </a:endParaRPr>
          </a:p>
          <a:p>
            <a:pPr lvl="1">
              <a:lnSpc>
                <a:spcPct val="120000"/>
              </a:lnSpc>
              <a:spcBef>
                <a:spcPts val="400"/>
              </a:spcBef>
              <a:buSzPct val="68000"/>
              <a:buFont typeface="Wingdings" panose="05000000000000000000" pitchFamily="2" charset="2"/>
              <a:buChar char="Ø"/>
            </a:pPr>
            <a:r>
              <a:rPr lang="fr-FR" sz="4800" kern="0" dirty="0">
                <a:solidFill>
                  <a:srgbClr val="000000"/>
                </a:solidFill>
                <a:latin typeface="Sylfaen" panose="010A0502050306030303" pitchFamily="18" charset="0"/>
              </a:rPr>
              <a:t>M. LEROY ( infirmier coordonnateur d’appui aux PASS sur le parcours de soins des migrants</a:t>
            </a:r>
            <a:r>
              <a:rPr lang="fr-FR" sz="4800" kern="0" dirty="0" smtClean="0">
                <a:solidFill>
                  <a:srgbClr val="000000"/>
                </a:solidFill>
                <a:latin typeface="Sylfaen" panose="010A0502050306030303" pitchFamily="18" charset="0"/>
              </a:rPr>
              <a:t>)</a:t>
            </a:r>
          </a:p>
          <a:p>
            <a:pPr lvl="1">
              <a:lnSpc>
                <a:spcPct val="120000"/>
              </a:lnSpc>
              <a:spcBef>
                <a:spcPts val="400"/>
              </a:spcBef>
              <a:buSzPct val="68000"/>
              <a:buFont typeface="Wingdings" panose="05000000000000000000" pitchFamily="2" charset="2"/>
              <a:buChar char="Ø"/>
            </a:pPr>
            <a:r>
              <a:rPr lang="fr-FR" sz="4800" kern="0" dirty="0" smtClean="0">
                <a:solidFill>
                  <a:srgbClr val="000000"/>
                </a:solidFill>
                <a:latin typeface="Sylfaen" panose="010A0502050306030303" pitchFamily="18" charset="0"/>
              </a:rPr>
              <a:t>Mme FERON (assistante sociale), centre médico-social de Vire</a:t>
            </a:r>
            <a:endParaRPr lang="fr-FR" sz="4800" kern="0" dirty="0">
              <a:solidFill>
                <a:srgbClr val="000000"/>
              </a:solidFill>
              <a:latin typeface="Sylfaen" panose="010A0502050306030303" pitchFamily="18" charset="0"/>
            </a:endParaRPr>
          </a:p>
          <a:p>
            <a:pPr lvl="1">
              <a:lnSpc>
                <a:spcPct val="120000"/>
              </a:lnSpc>
              <a:spcBef>
                <a:spcPts val="400"/>
              </a:spcBef>
              <a:buSzPct val="68000"/>
              <a:buFont typeface="Wingdings" panose="05000000000000000000" pitchFamily="2" charset="2"/>
              <a:buChar char="Ø"/>
            </a:pPr>
            <a:r>
              <a:rPr lang="fr-FR" sz="4800" kern="0" dirty="0" smtClean="0">
                <a:solidFill>
                  <a:srgbClr val="000000"/>
                </a:solidFill>
                <a:latin typeface="Sylfaen" panose="010A0502050306030303" pitchFamily="18" charset="0"/>
              </a:rPr>
              <a:t>Mme PERONNE (Animatrice locale insertion), conseil départemental du calvados</a:t>
            </a:r>
          </a:p>
          <a:p>
            <a:pPr lvl="1">
              <a:lnSpc>
                <a:spcPct val="120000"/>
              </a:lnSpc>
              <a:spcBef>
                <a:spcPts val="400"/>
              </a:spcBef>
              <a:buSzPct val="68000"/>
              <a:buFont typeface="Wingdings" panose="05000000000000000000" pitchFamily="2" charset="2"/>
              <a:buChar char="Ø"/>
            </a:pPr>
            <a:r>
              <a:rPr lang="fr-FR" sz="4800" kern="0" dirty="0" smtClean="0">
                <a:solidFill>
                  <a:srgbClr val="000000"/>
                </a:solidFill>
                <a:latin typeface="Sylfaen" panose="010A0502050306030303" pitchFamily="18" charset="0"/>
              </a:rPr>
              <a:t>Mme GIULIANI (médecin généraliste territorial) et Mme BRIAND (conseillère conjugale et familiale, centre de planification et d’éducation familiale de la circonscription de VIRE</a:t>
            </a:r>
          </a:p>
          <a:p>
            <a:pPr lvl="1">
              <a:spcBef>
                <a:spcPts val="400"/>
              </a:spcBef>
              <a:buSzPct val="68000"/>
              <a:buFont typeface="Wingdings" panose="05000000000000000000" pitchFamily="2" charset="2"/>
              <a:buChar char="Ø"/>
            </a:pPr>
            <a:endParaRPr lang="fr-FR" sz="4800" kern="0" dirty="0" smtClean="0">
              <a:solidFill>
                <a:srgbClr val="000000"/>
              </a:solidFill>
              <a:latin typeface="Sylfaen" panose="010A0502050306030303" pitchFamily="18" charset="0"/>
            </a:endParaRPr>
          </a:p>
          <a:p>
            <a:pPr lvl="1">
              <a:spcBef>
                <a:spcPts val="400"/>
              </a:spcBef>
              <a:buSzPct val="68000"/>
              <a:buFont typeface="Wingdings" panose="05000000000000000000" pitchFamily="2" charset="2"/>
              <a:buChar char="Ø"/>
            </a:pPr>
            <a:endParaRPr lang="fr-FR" sz="4800" kern="0" dirty="0">
              <a:solidFill>
                <a:srgbClr val="000000"/>
              </a:solidFill>
              <a:latin typeface="Sylfaen" panose="010A0502050306030303" pitchFamily="18" charset="0"/>
            </a:endParaRPr>
          </a:p>
          <a:p>
            <a:pPr marL="566928" indent="-457200">
              <a:buFont typeface="Wingdings" panose="05000000000000000000" pitchFamily="2" charset="2"/>
              <a:buChar char="ü"/>
            </a:pPr>
            <a:endParaRPr lang="fr-FR" sz="3200" dirty="0">
              <a:latin typeface="Sylfaen" panose="010A0502050306030303" pitchFamily="18" charset="0"/>
            </a:endParaRPr>
          </a:p>
          <a:p>
            <a:pPr marL="0" lvl="0" indent="0">
              <a:buNone/>
            </a:pPr>
            <a:endParaRPr lang="fr-FR" sz="3200" dirty="0" smtClean="0">
              <a:latin typeface="Sylfaen" panose="010A0502050306030303" pitchFamily="18" charset="0"/>
            </a:endParaRPr>
          </a:p>
          <a:p>
            <a:pPr marL="2057400" lvl="8" indent="0">
              <a:buNone/>
            </a:pPr>
            <a:endParaRPr lang="fr-FR" sz="2400" dirty="0" smtClean="0">
              <a:latin typeface="Sylfaen" panose="010A0502050306030303" pitchFamily="18" charset="0"/>
            </a:endParaRPr>
          </a:p>
          <a:p>
            <a:pPr marL="2057400" lvl="8" indent="0">
              <a:buNone/>
            </a:pPr>
            <a:endParaRPr lang="fr-FR" sz="2400" dirty="0">
              <a:latin typeface="Sylfaen" panose="010A0502050306030303" pitchFamily="18" charset="0"/>
            </a:endParaRPr>
          </a:p>
          <a:p>
            <a:pPr marL="2057400" lvl="8" indent="0">
              <a:buNone/>
            </a:pPr>
            <a:endParaRPr lang="fr-FR" sz="2400" dirty="0"/>
          </a:p>
          <a:p>
            <a:pPr marL="2057400" lvl="8" indent="0">
              <a:buNone/>
            </a:pPr>
            <a:endParaRPr lang="fr-FR" sz="2100" dirty="0" smtClean="0">
              <a:latin typeface="Sylfaen" panose="010A0502050306030303" pitchFamily="18" charset="0"/>
            </a:endParaRPr>
          </a:p>
        </p:txBody>
      </p:sp>
    </p:spTree>
    <p:extLst>
      <p:ext uri="{BB962C8B-B14F-4D97-AF65-F5344CB8AC3E}">
        <p14:creationId xmlns:p14="http://schemas.microsoft.com/office/powerpoint/2010/main" val="27147236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835696" y="404664"/>
            <a:ext cx="6048672" cy="1143000"/>
          </a:xfrm>
        </p:spPr>
        <p:txBody>
          <a:bodyPr>
            <a:normAutofit/>
          </a:bodyPr>
          <a:lstStyle/>
          <a:p>
            <a:r>
              <a:rPr lang="fr-FR" sz="2400" dirty="0" smtClean="0">
                <a:latin typeface="Sylfaen" panose="010A0502050306030303" pitchFamily="18" charset="0"/>
              </a:rPr>
              <a:t>	</a:t>
            </a:r>
            <a:r>
              <a:rPr lang="fr-FR" sz="2400" b="1" u="sng" dirty="0">
                <a:solidFill>
                  <a:schemeClr val="bg2">
                    <a:lumMod val="25000"/>
                  </a:schemeClr>
                </a:solidFill>
                <a:latin typeface="Sylfaen" panose="010A0502050306030303" pitchFamily="18" charset="0"/>
              </a:rPr>
              <a:t>Des rencontres qui se poursuivent en 2020</a:t>
            </a:r>
          </a:p>
        </p:txBody>
      </p:sp>
      <p:sp>
        <p:nvSpPr>
          <p:cNvPr id="2" name="Espace réservé du contenu 1"/>
          <p:cNvSpPr>
            <a:spLocks noGrp="1"/>
          </p:cNvSpPr>
          <p:nvPr>
            <p:ph idx="1"/>
          </p:nvPr>
        </p:nvSpPr>
        <p:spPr>
          <a:xfrm>
            <a:off x="2123728" y="1772816"/>
            <a:ext cx="6480720" cy="4429298"/>
          </a:xfrm>
        </p:spPr>
        <p:txBody>
          <a:bodyPr>
            <a:normAutofit fontScale="25000" lnSpcReduction="20000"/>
          </a:bodyPr>
          <a:lstStyle/>
          <a:p>
            <a:endParaRPr lang="fr-FR" sz="2200" b="1" dirty="0">
              <a:latin typeface="Sylfaen" panose="010A0502050306030303" pitchFamily="18" charset="0"/>
            </a:endParaRPr>
          </a:p>
          <a:p>
            <a:endParaRPr lang="fr-FR" sz="4400" dirty="0" smtClean="0">
              <a:latin typeface="Sylfaen" panose="010A0502050306030303" pitchFamily="18" charset="0"/>
            </a:endParaRPr>
          </a:p>
          <a:p>
            <a:pPr marL="0" indent="0">
              <a:buNone/>
            </a:pPr>
            <a:endParaRPr lang="fr-FR" sz="4400" dirty="0" smtClean="0">
              <a:latin typeface="Sylfaen" panose="010A0502050306030303" pitchFamily="18" charset="0"/>
            </a:endParaRPr>
          </a:p>
          <a:p>
            <a:r>
              <a:rPr lang="fr-FR" sz="4800" dirty="0" smtClean="0">
                <a:latin typeface="Sylfaen" panose="010A0502050306030303" pitchFamily="18" charset="0"/>
              </a:rPr>
              <a:t>Mme TRANCHANT (coordinatrice régionale des PASS)</a:t>
            </a:r>
          </a:p>
          <a:p>
            <a:r>
              <a:rPr lang="fr-FR" sz="4800" dirty="0" smtClean="0">
                <a:latin typeface="Sylfaen" panose="010A0502050306030303" pitchFamily="18" charset="0"/>
              </a:rPr>
              <a:t>Comité de suivi maison des solidarités</a:t>
            </a:r>
          </a:p>
          <a:p>
            <a:r>
              <a:rPr lang="fr-FR" sz="4800" dirty="0">
                <a:latin typeface="Sylfaen" panose="010A0502050306030303" pitchFamily="18" charset="0"/>
              </a:rPr>
              <a:t>Mme VALENTE (cadre de santé des urgences).</a:t>
            </a:r>
          </a:p>
          <a:p>
            <a:r>
              <a:rPr lang="fr-FR" sz="4800" dirty="0" smtClean="0">
                <a:latin typeface="Sylfaen" panose="010A0502050306030303" pitchFamily="18" charset="0"/>
              </a:rPr>
              <a:t>L’équipe soignante des urgences</a:t>
            </a:r>
          </a:p>
          <a:p>
            <a:r>
              <a:rPr lang="fr-FR" sz="4800" dirty="0" smtClean="0">
                <a:latin typeface="Sylfaen" panose="010A0502050306030303" pitchFamily="18" charset="0"/>
              </a:rPr>
              <a:t>RDV Mme  PLESSARD, Mme GAUQUELIN et M. MOCQUES</a:t>
            </a:r>
          </a:p>
          <a:p>
            <a:r>
              <a:rPr lang="fr-FR" sz="4800" dirty="0" smtClean="0">
                <a:latin typeface="Sylfaen" panose="010A0502050306030303" pitchFamily="18" charset="0"/>
              </a:rPr>
              <a:t>CADA/HUDA</a:t>
            </a:r>
          </a:p>
          <a:p>
            <a:r>
              <a:rPr lang="fr-FR" sz="4800" dirty="0" smtClean="0">
                <a:latin typeface="Sylfaen" panose="010A0502050306030303" pitchFamily="18" charset="0"/>
              </a:rPr>
              <a:t>ETAPE</a:t>
            </a:r>
          </a:p>
          <a:p>
            <a:r>
              <a:rPr lang="fr-FR" sz="4800" dirty="0" smtClean="0">
                <a:latin typeface="Sylfaen" panose="010A0502050306030303" pitchFamily="18" charset="0"/>
              </a:rPr>
              <a:t>Pharmacies et médecins de ville</a:t>
            </a:r>
          </a:p>
          <a:p>
            <a:r>
              <a:rPr lang="fr-FR" sz="4800" dirty="0" smtClean="0">
                <a:latin typeface="Sylfaen" panose="010A0502050306030303" pitchFamily="18" charset="0"/>
              </a:rPr>
              <a:t>Entretiens téléphoniques </a:t>
            </a:r>
          </a:p>
          <a:p>
            <a:endParaRPr lang="fr-FR" sz="4800" dirty="0">
              <a:latin typeface="Sylfaen" panose="010A0502050306030303" pitchFamily="18" charset="0"/>
            </a:endParaRPr>
          </a:p>
          <a:p>
            <a:endParaRPr lang="fr-FR" sz="4800" b="1" u="sng" dirty="0">
              <a:latin typeface="Sylfaen" panose="010A0502050306030303" pitchFamily="18" charset="0"/>
            </a:endParaRPr>
          </a:p>
          <a:p>
            <a:pPr marL="109728" lvl="0" indent="0">
              <a:buNone/>
            </a:pPr>
            <a:r>
              <a:rPr lang="fr-FR" sz="4800" dirty="0" smtClean="0">
                <a:latin typeface="Sylfaen" panose="010A0502050306030303" pitchFamily="18" charset="0"/>
              </a:rPr>
              <a:t>			</a:t>
            </a:r>
            <a:endParaRPr lang="fr-FR" sz="4800" dirty="0">
              <a:latin typeface="Sylfaen" panose="010A0502050306030303" pitchFamily="18" charset="0"/>
            </a:endParaRPr>
          </a:p>
          <a:p>
            <a:pPr marL="109728" lvl="0" indent="0" algn="r">
              <a:buNone/>
            </a:pPr>
            <a:r>
              <a:rPr lang="fr-FR" sz="1600" b="1" dirty="0">
                <a:latin typeface="Sylfaen" panose="010A0502050306030303" pitchFamily="18" charset="0"/>
              </a:rPr>
              <a:t> </a:t>
            </a:r>
          </a:p>
          <a:p>
            <a:pPr lvl="0"/>
            <a:endParaRPr lang="fr-FR" sz="4000" dirty="0">
              <a:latin typeface="Sylfaen" panose="010A0502050306030303" pitchFamily="18" charset="0"/>
            </a:endParaRPr>
          </a:p>
          <a:p>
            <a:endParaRPr lang="fr-FR" sz="1900" dirty="0" smtClean="0">
              <a:latin typeface="Sylfaen" panose="010A0502050306030303" pitchFamily="18" charset="0"/>
            </a:endParaRPr>
          </a:p>
          <a:p>
            <a:pPr marL="109728" indent="0">
              <a:buNone/>
            </a:pPr>
            <a:r>
              <a:rPr lang="fr-FR" sz="1900" dirty="0">
                <a:latin typeface="Sylfaen" panose="010A0502050306030303" pitchFamily="18" charset="0"/>
              </a:rPr>
              <a:t> </a:t>
            </a:r>
            <a:r>
              <a:rPr lang="fr-FR" sz="1900" b="1" dirty="0">
                <a:latin typeface="Sylfaen" panose="010A0502050306030303" pitchFamily="18" charset="0"/>
              </a:rPr>
              <a:t> </a:t>
            </a:r>
            <a:endParaRPr lang="fr-FR" sz="1900" b="1" dirty="0" smtClean="0">
              <a:latin typeface="Sylfaen" panose="010A0502050306030303" pitchFamily="18" charset="0"/>
            </a:endParaRPr>
          </a:p>
          <a:p>
            <a:endParaRPr lang="fr-FR" sz="1900" b="1" dirty="0">
              <a:latin typeface="Sylfaen" panose="010A0502050306030303" pitchFamily="18" charset="0"/>
            </a:endParaRPr>
          </a:p>
          <a:p>
            <a:endParaRPr lang="fr-FR" dirty="0"/>
          </a:p>
        </p:txBody>
      </p:sp>
    </p:spTree>
    <p:extLst>
      <p:ext uri="{BB962C8B-B14F-4D97-AF65-F5344CB8AC3E}">
        <p14:creationId xmlns:p14="http://schemas.microsoft.com/office/powerpoint/2010/main" val="28046632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15616" y="2564904"/>
            <a:ext cx="7560840" cy="936104"/>
          </a:xfrm>
        </p:spPr>
        <p:txBody>
          <a:bodyPr>
            <a:noAutofit/>
          </a:bodyPr>
          <a:lstStyle/>
          <a:p>
            <a:pPr marL="109728" lvl="1" algn="ctr" defTabSz="457200" rtl="0">
              <a:lnSpc>
                <a:spcPct val="80000"/>
              </a:lnSpc>
              <a:spcBef>
                <a:spcPts val="400"/>
              </a:spcBef>
              <a:buClr>
                <a:schemeClr val="accent1"/>
              </a:buClr>
              <a:buSzPct val="68000"/>
            </a:pPr>
            <a:r>
              <a:rPr lang="fr-FR" sz="3200" b="1" u="sng" kern="1200" dirty="0">
                <a:solidFill>
                  <a:schemeClr val="bg2">
                    <a:lumMod val="50000"/>
                  </a:schemeClr>
                </a:solidFill>
                <a:latin typeface="+mn-lt"/>
                <a:ea typeface="+mn-ea"/>
                <a:cs typeface="+mn-cs"/>
              </a:rPr>
              <a:t>V- PROBLÉMATIQUES</a:t>
            </a:r>
          </a:p>
        </p:txBody>
      </p:sp>
    </p:spTree>
    <p:extLst>
      <p:ext uri="{BB962C8B-B14F-4D97-AF65-F5344CB8AC3E}">
        <p14:creationId xmlns:p14="http://schemas.microsoft.com/office/powerpoint/2010/main" val="20025870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123728" y="1700808"/>
            <a:ext cx="6410672" cy="4210414"/>
          </a:xfrm>
        </p:spPr>
        <p:txBody>
          <a:bodyPr>
            <a:normAutofit fontScale="92500" lnSpcReduction="10000"/>
          </a:bodyPr>
          <a:lstStyle/>
          <a:p>
            <a:pPr marL="0" indent="0">
              <a:buNone/>
            </a:pPr>
            <a:endParaRPr lang="fr-FR" sz="2400" dirty="0">
              <a:latin typeface="Sylfaen" panose="010A0502050306030303" pitchFamily="18" charset="0"/>
            </a:endParaRPr>
          </a:p>
          <a:p>
            <a:endParaRPr lang="fr-FR" sz="2400" dirty="0" smtClean="0">
              <a:latin typeface="Sylfaen" panose="010A0502050306030303" pitchFamily="18" charset="0"/>
            </a:endParaRPr>
          </a:p>
          <a:p>
            <a:endParaRPr lang="fr-FR" dirty="0">
              <a:latin typeface="Sylfaen" panose="010A0502050306030303" pitchFamily="18" charset="0"/>
            </a:endParaRPr>
          </a:p>
          <a:p>
            <a:endParaRPr lang="fr-FR" sz="2400" dirty="0" smtClean="0">
              <a:latin typeface="Sylfaen" panose="010A0502050306030303" pitchFamily="18" charset="0"/>
            </a:endParaRPr>
          </a:p>
          <a:p>
            <a:r>
              <a:rPr lang="fr-FR" sz="2400" dirty="0" smtClean="0">
                <a:latin typeface="Sylfaen" panose="010A0502050306030303" pitchFamily="18" charset="0"/>
              </a:rPr>
              <a:t>L'accès aux professionnels de santé libéraux </a:t>
            </a:r>
          </a:p>
          <a:p>
            <a:endParaRPr lang="fr-FR" sz="2400" dirty="0" smtClean="0">
              <a:latin typeface="Sylfaen" panose="010A0502050306030303" pitchFamily="18" charset="0"/>
            </a:endParaRPr>
          </a:p>
          <a:p>
            <a:r>
              <a:rPr lang="fr-FR" sz="2400" dirty="0" smtClean="0">
                <a:latin typeface="Sylfaen" panose="010A0502050306030303" pitchFamily="18" charset="0"/>
              </a:rPr>
              <a:t>L’accès à l’hébergement</a:t>
            </a:r>
          </a:p>
          <a:p>
            <a:endParaRPr lang="fr-FR" sz="2400" dirty="0">
              <a:latin typeface="Sylfaen" panose="010A0502050306030303" pitchFamily="18" charset="0"/>
            </a:endParaRPr>
          </a:p>
          <a:p>
            <a:r>
              <a:rPr lang="fr-FR" sz="2400" dirty="0" smtClean="0">
                <a:latin typeface="Sylfaen" panose="010A0502050306030303" pitchFamily="18" charset="0"/>
              </a:rPr>
              <a:t>La mobilité</a:t>
            </a:r>
          </a:p>
          <a:p>
            <a:endParaRPr lang="fr-FR" sz="2600" b="1" u="sng" dirty="0">
              <a:ln w="3175" cmpd="sng">
                <a:noFill/>
              </a:ln>
              <a:solidFill>
                <a:schemeClr val="bg2">
                  <a:lumMod val="25000"/>
                </a:schemeClr>
              </a:solidFill>
              <a:latin typeface="Sylfaen" panose="010A0502050306030303" pitchFamily="18" charset="0"/>
              <a:ea typeface="+mj-ea"/>
              <a:cs typeface="+mj-cs"/>
            </a:endParaRPr>
          </a:p>
          <a:p>
            <a:pPr marL="109728" indent="0">
              <a:buNone/>
            </a:pPr>
            <a:endParaRPr lang="fr-FR" sz="2400" dirty="0">
              <a:latin typeface="Sylfaen" panose="010A0502050306030303" pitchFamily="18" charset="0"/>
            </a:endParaRPr>
          </a:p>
          <a:p>
            <a:endParaRPr lang="fr-FR" sz="2400" dirty="0" smtClean="0">
              <a:latin typeface="Sylfaen" panose="010A0502050306030303" pitchFamily="18" charset="0"/>
            </a:endParaRPr>
          </a:p>
          <a:p>
            <a:endParaRPr lang="fr-FR" sz="2400" dirty="0" smtClean="0">
              <a:latin typeface="Sylfaen" panose="010A0502050306030303" pitchFamily="18" charset="0"/>
            </a:endParaRPr>
          </a:p>
          <a:p>
            <a:endParaRPr lang="fr-FR" dirty="0"/>
          </a:p>
          <a:p>
            <a:pPr algn="just"/>
            <a:endParaRPr lang="fr-FR" sz="1800" dirty="0"/>
          </a:p>
          <a:p>
            <a:endParaRPr lang="fr-FR" dirty="0"/>
          </a:p>
        </p:txBody>
      </p:sp>
      <p:sp>
        <p:nvSpPr>
          <p:cNvPr id="3" name="ZoneTexte 2"/>
          <p:cNvSpPr txBox="1"/>
          <p:nvPr/>
        </p:nvSpPr>
        <p:spPr>
          <a:xfrm>
            <a:off x="2267744" y="692696"/>
            <a:ext cx="6624736" cy="461665"/>
          </a:xfrm>
          <a:prstGeom prst="rect">
            <a:avLst/>
          </a:prstGeom>
          <a:noFill/>
        </p:spPr>
        <p:txBody>
          <a:bodyPr wrap="square" rtlCol="0">
            <a:spAutoFit/>
          </a:bodyPr>
          <a:lstStyle/>
          <a:p>
            <a:pPr algn="ctr">
              <a:spcBef>
                <a:spcPct val="0"/>
              </a:spcBef>
            </a:pPr>
            <a:r>
              <a:rPr lang="fr-FR" sz="2400" b="1" u="sng" dirty="0">
                <a:ln w="3175" cmpd="sng">
                  <a:noFill/>
                </a:ln>
                <a:solidFill>
                  <a:schemeClr val="bg2">
                    <a:lumMod val="25000"/>
                  </a:schemeClr>
                </a:solidFill>
                <a:latin typeface="Sylfaen" panose="010A0502050306030303" pitchFamily="18" charset="0"/>
                <a:ea typeface="+mj-ea"/>
                <a:cs typeface="+mj-cs"/>
              </a:rPr>
              <a:t>a</a:t>
            </a:r>
            <a:r>
              <a:rPr lang="fr-FR" sz="2400" b="1" u="sng" dirty="0" smtClean="0">
                <a:ln w="3175" cmpd="sng">
                  <a:noFill/>
                </a:ln>
                <a:solidFill>
                  <a:schemeClr val="bg2">
                    <a:lumMod val="25000"/>
                  </a:schemeClr>
                </a:solidFill>
                <a:latin typeface="Sylfaen" panose="010A0502050306030303" pitchFamily="18" charset="0"/>
                <a:ea typeface="+mj-ea"/>
                <a:cs typeface="+mj-cs"/>
              </a:rPr>
              <a:t>) problèmes </a:t>
            </a:r>
            <a:r>
              <a:rPr lang="fr-FR" sz="2400" b="1" u="sng" dirty="0">
                <a:ln w="3175" cmpd="sng">
                  <a:noFill/>
                </a:ln>
                <a:solidFill>
                  <a:schemeClr val="bg2">
                    <a:lumMod val="25000"/>
                  </a:schemeClr>
                </a:solidFill>
                <a:latin typeface="Sylfaen" panose="010A0502050306030303" pitchFamily="18" charset="0"/>
                <a:ea typeface="+mj-ea"/>
                <a:cs typeface="+mj-cs"/>
              </a:rPr>
              <a:t>rencontrées </a:t>
            </a:r>
            <a:r>
              <a:rPr lang="fr-FR" sz="2400" b="1" u="sng" dirty="0" smtClean="0">
                <a:ln w="3175" cmpd="sng">
                  <a:noFill/>
                </a:ln>
                <a:solidFill>
                  <a:schemeClr val="bg2">
                    <a:lumMod val="25000"/>
                  </a:schemeClr>
                </a:solidFill>
                <a:latin typeface="Sylfaen" panose="010A0502050306030303" pitchFamily="18" charset="0"/>
                <a:ea typeface="+mj-ea"/>
                <a:cs typeface="+mj-cs"/>
              </a:rPr>
              <a:t>en 2019  </a:t>
            </a:r>
            <a:endParaRPr lang="fr-FR" sz="2400" b="1" u="sng" dirty="0">
              <a:ln w="3175" cmpd="sng">
                <a:noFill/>
              </a:ln>
              <a:solidFill>
                <a:schemeClr val="bg2">
                  <a:lumMod val="25000"/>
                </a:schemeClr>
              </a:solidFill>
              <a:latin typeface="Sylfaen" panose="010A0502050306030303" pitchFamily="18" charset="0"/>
              <a:ea typeface="+mj-ea"/>
              <a:cs typeface="+mj-cs"/>
            </a:endParaRPr>
          </a:p>
        </p:txBody>
      </p:sp>
    </p:spTree>
    <p:extLst>
      <p:ext uri="{BB962C8B-B14F-4D97-AF65-F5344CB8AC3E}">
        <p14:creationId xmlns:p14="http://schemas.microsoft.com/office/powerpoint/2010/main" val="6215777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b="1" u="sng" dirty="0" smtClean="0">
                <a:solidFill>
                  <a:schemeClr val="bg2">
                    <a:lumMod val="25000"/>
                  </a:schemeClr>
                </a:solidFill>
                <a:latin typeface="Sylfaen" panose="010A0502050306030303" pitchFamily="18" charset="0"/>
              </a:rPr>
              <a:t>b) Coronavirus 2020</a:t>
            </a:r>
            <a:endParaRPr lang="fr-FR" sz="2400" b="1" u="sng" dirty="0">
              <a:solidFill>
                <a:schemeClr val="bg2">
                  <a:lumMod val="25000"/>
                </a:schemeClr>
              </a:solidFill>
              <a:latin typeface="Sylfaen" panose="010A0502050306030303" pitchFamily="18" charset="0"/>
            </a:endParaRPr>
          </a:p>
        </p:txBody>
      </p:sp>
      <p:sp>
        <p:nvSpPr>
          <p:cNvPr id="3" name="Espace réservé du contenu 2"/>
          <p:cNvSpPr>
            <a:spLocks noGrp="1"/>
          </p:cNvSpPr>
          <p:nvPr>
            <p:ph idx="1"/>
          </p:nvPr>
        </p:nvSpPr>
        <p:spPr>
          <a:xfrm>
            <a:off x="1835696" y="2438401"/>
            <a:ext cx="6851104" cy="3561415"/>
          </a:xfrm>
        </p:spPr>
        <p:txBody>
          <a:bodyPr>
            <a:normAutofit/>
          </a:bodyPr>
          <a:lstStyle/>
          <a:p>
            <a:pPr marL="0" indent="0">
              <a:buNone/>
            </a:pPr>
            <a:r>
              <a:rPr lang="fr-FR" b="1" u="sng" dirty="0">
                <a:latin typeface="Sylfaen" panose="010A0502050306030303" pitchFamily="18" charset="0"/>
              </a:rPr>
              <a:t>Des </a:t>
            </a:r>
            <a:r>
              <a:rPr lang="fr-FR" b="1" u="sng" dirty="0" smtClean="0">
                <a:latin typeface="Sylfaen" panose="010A0502050306030303" pitchFamily="18" charset="0"/>
              </a:rPr>
              <a:t>projets </a:t>
            </a:r>
            <a:r>
              <a:rPr lang="fr-FR" b="1" u="sng" dirty="0">
                <a:latin typeface="Sylfaen" panose="010A0502050306030303" pitchFamily="18" charset="0"/>
              </a:rPr>
              <a:t>ont été </a:t>
            </a:r>
            <a:r>
              <a:rPr lang="fr-FR" b="1" u="sng" dirty="0" smtClean="0">
                <a:latin typeface="Sylfaen" panose="010A0502050306030303" pitchFamily="18" charset="0"/>
              </a:rPr>
              <a:t>annulés du fait du </a:t>
            </a:r>
            <a:r>
              <a:rPr lang="fr-FR" b="1" u="sng" dirty="0">
                <a:latin typeface="Sylfaen" panose="010A0502050306030303" pitchFamily="18" charset="0"/>
              </a:rPr>
              <a:t>contexte sanitaire que nous vivons depuis le début de la </a:t>
            </a:r>
            <a:r>
              <a:rPr lang="fr-FR" b="1" u="sng" dirty="0" smtClean="0">
                <a:latin typeface="Sylfaen" panose="010A0502050306030303" pitchFamily="18" charset="0"/>
              </a:rPr>
              <a:t>pandémie</a:t>
            </a:r>
            <a:endParaRPr lang="fr-FR" dirty="0" smtClean="0">
              <a:latin typeface="Sylfaen" panose="010A0502050306030303" pitchFamily="18" charset="0"/>
            </a:endParaRPr>
          </a:p>
          <a:p>
            <a:r>
              <a:rPr lang="fr-FR" dirty="0" smtClean="0">
                <a:latin typeface="Sylfaen" panose="010A0502050306030303" pitchFamily="18" charset="0"/>
              </a:rPr>
              <a:t>Accueil </a:t>
            </a:r>
            <a:r>
              <a:rPr lang="fr-FR" dirty="0">
                <a:latin typeface="Sylfaen" panose="010A0502050306030303" pitchFamily="18" charset="0"/>
              </a:rPr>
              <a:t>de la mission locale</a:t>
            </a:r>
          </a:p>
          <a:p>
            <a:r>
              <a:rPr lang="fr-FR" dirty="0">
                <a:latin typeface="Sylfaen" panose="010A0502050306030303" pitchFamily="18" charset="0"/>
              </a:rPr>
              <a:t>Accueil de rivière et bocage</a:t>
            </a:r>
          </a:p>
          <a:p>
            <a:r>
              <a:rPr lang="fr-FR" dirty="0">
                <a:latin typeface="Sylfaen" panose="010A0502050306030303" pitchFamily="18" charset="0"/>
              </a:rPr>
              <a:t>P</a:t>
            </a:r>
            <a:r>
              <a:rPr lang="fr-FR" dirty="0" smtClean="0">
                <a:latin typeface="Sylfaen" panose="010A0502050306030303" pitchFamily="18" charset="0"/>
              </a:rPr>
              <a:t>ermanences </a:t>
            </a:r>
            <a:r>
              <a:rPr lang="fr-FR" dirty="0">
                <a:latin typeface="Sylfaen" panose="010A0502050306030303" pitchFamily="18" charset="0"/>
              </a:rPr>
              <a:t>aux </a:t>
            </a:r>
            <a:r>
              <a:rPr lang="fr-FR" dirty="0" smtClean="0">
                <a:latin typeface="Sylfaen" panose="010A0502050306030303" pitchFamily="18" charset="0"/>
              </a:rPr>
              <a:t>restos </a:t>
            </a:r>
            <a:r>
              <a:rPr lang="fr-FR" dirty="0">
                <a:latin typeface="Sylfaen" panose="010A0502050306030303" pitchFamily="18" charset="0"/>
              </a:rPr>
              <a:t>du </a:t>
            </a:r>
            <a:r>
              <a:rPr lang="fr-FR" dirty="0" smtClean="0">
                <a:latin typeface="Sylfaen" panose="010A0502050306030303" pitchFamily="18" charset="0"/>
              </a:rPr>
              <a:t>cœur</a:t>
            </a:r>
          </a:p>
          <a:p>
            <a:r>
              <a:rPr lang="fr-FR" dirty="0" smtClean="0">
                <a:latin typeface="Sylfaen" panose="010A0502050306030303" pitchFamily="18" charset="0"/>
              </a:rPr>
              <a:t>COPIL en présentiel </a:t>
            </a:r>
            <a:endParaRPr lang="fr-FR" dirty="0">
              <a:latin typeface="Sylfaen" panose="010A0502050306030303" pitchFamily="18" charset="0"/>
            </a:endParaRPr>
          </a:p>
          <a:p>
            <a:endParaRPr lang="fr-FR" dirty="0"/>
          </a:p>
        </p:txBody>
      </p:sp>
    </p:spTree>
    <p:extLst>
      <p:ext uri="{BB962C8B-B14F-4D97-AF65-F5344CB8AC3E}">
        <p14:creationId xmlns:p14="http://schemas.microsoft.com/office/powerpoint/2010/main" val="1178958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685800" y="3068961"/>
            <a:ext cx="7772400" cy="1368152"/>
          </a:xfrm>
        </p:spPr>
        <p:txBody>
          <a:bodyPr>
            <a:normAutofit/>
          </a:bodyPr>
          <a:lstStyle/>
          <a:p>
            <a:pPr marL="109728" lvl="1">
              <a:lnSpc>
                <a:spcPct val="80000"/>
              </a:lnSpc>
              <a:spcBef>
                <a:spcPts val="400"/>
              </a:spcBef>
              <a:buSzPct val="68000"/>
            </a:pPr>
            <a:r>
              <a:rPr lang="fr-FR" sz="3200" b="1" u="sng" dirty="0">
                <a:solidFill>
                  <a:schemeClr val="bg2">
                    <a:lumMod val="50000"/>
                  </a:schemeClr>
                </a:solidFill>
              </a:rPr>
              <a:t>IV- Projets </a:t>
            </a:r>
            <a:r>
              <a:rPr lang="fr-FR" sz="3200" b="1" u="sng" dirty="0" smtClean="0">
                <a:solidFill>
                  <a:schemeClr val="bg2">
                    <a:lumMod val="50000"/>
                  </a:schemeClr>
                </a:solidFill>
              </a:rPr>
              <a:t>2020/2021</a:t>
            </a:r>
            <a:endParaRPr lang="fr-FR" sz="3200" b="1" u="sng" dirty="0">
              <a:solidFill>
                <a:schemeClr val="bg2">
                  <a:lumMod val="50000"/>
                </a:schemeClr>
              </a:solidFill>
            </a:endParaRPr>
          </a:p>
          <a:p>
            <a:pPr algn="ctr"/>
            <a:endParaRPr lang="fr-FR" sz="4400" u="sng" dirty="0"/>
          </a:p>
        </p:txBody>
      </p:sp>
    </p:spTree>
    <p:extLst>
      <p:ext uri="{BB962C8B-B14F-4D97-AF65-F5344CB8AC3E}">
        <p14:creationId xmlns:p14="http://schemas.microsoft.com/office/powerpoint/2010/main" val="21442557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907704" y="764704"/>
            <a:ext cx="6779096" cy="5242587"/>
          </a:xfrm>
        </p:spPr>
        <p:txBody>
          <a:bodyPr>
            <a:normAutofit fontScale="77500" lnSpcReduction="20000"/>
          </a:bodyPr>
          <a:lstStyle/>
          <a:p>
            <a:pPr algn="just"/>
            <a:endParaRPr lang="fr-FR" sz="2000" dirty="0" smtClean="0">
              <a:latin typeface="Sylfaen" panose="010A0502050306030303" pitchFamily="18" charset="0"/>
            </a:endParaRPr>
          </a:p>
          <a:p>
            <a:pPr algn="just"/>
            <a:endParaRPr lang="fr-FR" sz="2000" dirty="0">
              <a:latin typeface="Sylfaen" panose="010A0502050306030303" pitchFamily="18" charset="0"/>
            </a:endParaRPr>
          </a:p>
          <a:p>
            <a:pPr algn="just"/>
            <a:endParaRPr lang="fr-FR" sz="2000" dirty="0" smtClean="0">
              <a:latin typeface="Sylfaen" panose="010A0502050306030303" pitchFamily="18" charset="0"/>
            </a:endParaRPr>
          </a:p>
          <a:p>
            <a:pPr algn="just"/>
            <a:r>
              <a:rPr lang="fr-FR" sz="2000" dirty="0" smtClean="0">
                <a:latin typeface="Sylfaen" panose="010A0502050306030303" pitchFamily="18" charset="0"/>
              </a:rPr>
              <a:t>Continuer </a:t>
            </a:r>
            <a:r>
              <a:rPr lang="fr-FR" sz="2000" dirty="0">
                <a:latin typeface="Sylfaen" panose="010A0502050306030303" pitchFamily="18" charset="0"/>
              </a:rPr>
              <a:t>le partenariat avec la Mission Locale afin de réitérer l’action de prévention dans le cadre de la garantie jeune sur le thème de la santé. </a:t>
            </a:r>
            <a:endParaRPr lang="fr-FR" sz="2000" dirty="0" smtClean="0">
              <a:latin typeface="Sylfaen" panose="010A0502050306030303" pitchFamily="18" charset="0"/>
            </a:endParaRPr>
          </a:p>
          <a:p>
            <a:pPr algn="just"/>
            <a:endParaRPr lang="fr-FR" sz="2000" dirty="0">
              <a:latin typeface="Sylfaen" panose="010A0502050306030303" pitchFamily="18" charset="0"/>
            </a:endParaRPr>
          </a:p>
          <a:p>
            <a:pPr algn="just"/>
            <a:r>
              <a:rPr lang="fr-FR" sz="2000" dirty="0">
                <a:latin typeface="Sylfaen" panose="010A0502050306030303" pitchFamily="18" charset="0"/>
              </a:rPr>
              <a:t>Reprendre les permanences à l’extérieur : restos du cœur pour la campagne de distribution alimentaire d’hiver </a:t>
            </a:r>
            <a:r>
              <a:rPr lang="fr-FR" sz="2000" dirty="0" smtClean="0">
                <a:latin typeface="Sylfaen" panose="010A0502050306030303" pitchFamily="18" charset="0"/>
              </a:rPr>
              <a:t>2020-2021. </a:t>
            </a:r>
          </a:p>
          <a:p>
            <a:pPr algn="just"/>
            <a:endParaRPr lang="fr-FR" sz="2000" dirty="0" smtClean="0">
              <a:latin typeface="Sylfaen" panose="010A0502050306030303" pitchFamily="18" charset="0"/>
            </a:endParaRPr>
          </a:p>
          <a:p>
            <a:pPr algn="just"/>
            <a:r>
              <a:rPr lang="fr-FR" sz="2000" dirty="0">
                <a:latin typeface="Sylfaen" panose="010A0502050306030303" pitchFamily="18" charset="0"/>
              </a:rPr>
              <a:t>Renouveler notre participation au « moi(s) sans tabac ».</a:t>
            </a:r>
          </a:p>
          <a:p>
            <a:pPr algn="just"/>
            <a:endParaRPr lang="fr-FR" sz="2000" dirty="0" smtClean="0">
              <a:latin typeface="Sylfaen" panose="010A0502050306030303" pitchFamily="18" charset="0"/>
            </a:endParaRPr>
          </a:p>
          <a:p>
            <a:pPr algn="just"/>
            <a:r>
              <a:rPr lang="fr-FR" sz="2000" dirty="0" smtClean="0">
                <a:latin typeface="Sylfaen" panose="010A0502050306030303" pitchFamily="18" charset="0"/>
              </a:rPr>
              <a:t>Mettre en place un projet avec Rivière et bocage.</a:t>
            </a:r>
          </a:p>
          <a:p>
            <a:pPr algn="just"/>
            <a:endParaRPr lang="fr-FR" sz="2000" dirty="0">
              <a:latin typeface="Sylfaen" panose="010A0502050306030303" pitchFamily="18" charset="0"/>
            </a:endParaRPr>
          </a:p>
          <a:p>
            <a:r>
              <a:rPr lang="fr-FR" sz="2000" smtClean="0">
                <a:latin typeface="Sylfaen" panose="010A0502050306030303" pitchFamily="18" charset="0"/>
              </a:rPr>
              <a:t>Finaliser </a:t>
            </a:r>
            <a:r>
              <a:rPr lang="fr-FR" sz="2000" dirty="0">
                <a:latin typeface="Sylfaen" panose="010A0502050306030303" pitchFamily="18" charset="0"/>
              </a:rPr>
              <a:t>les conventions avec </a:t>
            </a:r>
            <a:r>
              <a:rPr lang="fr-FR" sz="2000" dirty="0" smtClean="0">
                <a:latin typeface="Sylfaen" panose="010A0502050306030303" pitchFamily="18" charset="0"/>
              </a:rPr>
              <a:t>les partenaires.</a:t>
            </a:r>
          </a:p>
          <a:p>
            <a:endParaRPr lang="fr-FR" sz="2000" dirty="0">
              <a:latin typeface="Sylfaen" panose="010A0502050306030303" pitchFamily="18" charset="0"/>
            </a:endParaRPr>
          </a:p>
          <a:p>
            <a:r>
              <a:rPr lang="fr-FR" sz="2000" dirty="0" smtClean="0">
                <a:latin typeface="Sylfaen" panose="010A0502050306030303" pitchFamily="18" charset="0"/>
              </a:rPr>
              <a:t>Réinstaurer l’utilisation des fiches saisines avec les partenaires extérieurs</a:t>
            </a:r>
          </a:p>
          <a:p>
            <a:endParaRPr lang="fr-FR" sz="2000" dirty="0">
              <a:latin typeface="Sylfaen" panose="010A0502050306030303" pitchFamily="18" charset="0"/>
            </a:endParaRPr>
          </a:p>
          <a:p>
            <a:pPr marL="0" indent="0">
              <a:buNone/>
            </a:pPr>
            <a:endParaRPr lang="fr-FR" sz="1800" dirty="0" smtClean="0">
              <a:latin typeface="Sylfaen" panose="010A0502050306030303" pitchFamily="18" charset="0"/>
            </a:endParaRPr>
          </a:p>
          <a:p>
            <a:endParaRPr lang="fr-FR" sz="1800" dirty="0"/>
          </a:p>
          <a:p>
            <a:pPr lvl="0"/>
            <a:endParaRPr lang="fr-FR" sz="1800" dirty="0">
              <a:latin typeface="Sylfaen" panose="010A0502050306030303" pitchFamily="18" charset="0"/>
            </a:endParaRPr>
          </a:p>
          <a:p>
            <a:endParaRPr lang="fr-FR" dirty="0"/>
          </a:p>
        </p:txBody>
      </p:sp>
    </p:spTree>
    <p:extLst>
      <p:ext uri="{BB962C8B-B14F-4D97-AF65-F5344CB8AC3E}">
        <p14:creationId xmlns:p14="http://schemas.microsoft.com/office/powerpoint/2010/main" val="14324779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2924944"/>
            <a:ext cx="8060432" cy="1224136"/>
          </a:xfrm>
        </p:spPr>
        <p:txBody>
          <a:bodyPr>
            <a:noAutofit/>
          </a:bodyPr>
          <a:lstStyle/>
          <a:p>
            <a:pPr marL="109728" lvl="1" algn="ctr" defTabSz="457200" rtl="0">
              <a:lnSpc>
                <a:spcPct val="80000"/>
              </a:lnSpc>
              <a:spcBef>
                <a:spcPts val="400"/>
              </a:spcBef>
              <a:buClr>
                <a:schemeClr val="accent1"/>
              </a:buClr>
              <a:buSzPct val="68000"/>
            </a:pPr>
            <a:r>
              <a:rPr lang="fr-FR" sz="3200" b="1" u="sng" kern="1200" dirty="0">
                <a:solidFill>
                  <a:schemeClr val="bg2">
                    <a:lumMod val="50000"/>
                  </a:schemeClr>
                </a:solidFill>
                <a:latin typeface="+mn-lt"/>
                <a:ea typeface="+mn-ea"/>
                <a:cs typeface="+mn-cs"/>
              </a:rPr>
              <a:t>Merci de votre attention</a:t>
            </a:r>
          </a:p>
        </p:txBody>
      </p:sp>
      <p:pic>
        <p:nvPicPr>
          <p:cNvPr id="1026" name="Picture 2" descr="logo 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9558" y="4725144"/>
            <a:ext cx="22098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p:cNvSpPr txBox="1">
            <a:spLocks noChangeArrowheads="1"/>
          </p:cNvSpPr>
          <p:nvPr/>
        </p:nvSpPr>
        <p:spPr bwMode="auto">
          <a:xfrm>
            <a:off x="2301516" y="1154577"/>
            <a:ext cx="4824536" cy="56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109728" lvl="1" algn="ctr" fontAlgn="base">
              <a:lnSpc>
                <a:spcPct val="80000"/>
              </a:lnSpc>
              <a:spcBef>
                <a:spcPts val="400"/>
              </a:spcBef>
              <a:spcAft>
                <a:spcPct val="0"/>
              </a:spcAft>
              <a:buClr>
                <a:schemeClr val="accent1"/>
              </a:buClr>
              <a:buSzPct val="68000"/>
            </a:pPr>
            <a:r>
              <a:rPr lang="fr-FR" altLang="fr-FR" sz="1600" b="1" u="sng" dirty="0">
                <a:solidFill>
                  <a:schemeClr val="bg2">
                    <a:lumMod val="50000"/>
                  </a:schemeClr>
                </a:solidFill>
              </a:rPr>
              <a:t>Permanence d’Accès aux Soins de Santé</a:t>
            </a:r>
          </a:p>
        </p:txBody>
      </p:sp>
      <p:pic>
        <p:nvPicPr>
          <p:cNvPr id="6" name="Imag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952" y="2132856"/>
            <a:ext cx="98901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0234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e">
  <a:themeElements>
    <a:clrScheme name="Parallaxe">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e">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e">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Ronds dans l’eau</Template>
  <TotalTime>1726</TotalTime>
  <Words>1838</Words>
  <Application>Microsoft Office PowerPoint</Application>
  <PresentationFormat>Affichage à l'écran (4:3)</PresentationFormat>
  <Paragraphs>282</Paragraphs>
  <Slides>22</Slides>
  <Notes>22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22</vt:i4>
      </vt:variant>
    </vt:vector>
  </HeadingPairs>
  <TitlesOfParts>
    <vt:vector size="29" baseType="lpstr">
      <vt:lpstr>Arial</vt:lpstr>
      <vt:lpstr>Calibri</vt:lpstr>
      <vt:lpstr>Corbel</vt:lpstr>
      <vt:lpstr>Sylfaen</vt:lpstr>
      <vt:lpstr>Wingdings</vt:lpstr>
      <vt:lpstr>Wingdings 3</vt:lpstr>
      <vt:lpstr>Parallaxe</vt:lpstr>
      <vt:lpstr>Présentation PowerPoint</vt:lpstr>
      <vt:lpstr>SOMMAIRE</vt:lpstr>
      <vt:lpstr>Présentation PowerPoint</vt:lpstr>
      <vt:lpstr>Présentation PowerPoint</vt:lpstr>
      <vt:lpstr>b) La PASS de Vire</vt:lpstr>
      <vt:lpstr>Présentation PowerPoint</vt:lpstr>
      <vt:lpstr>a) Missions générales</vt:lpstr>
      <vt:lpstr>b) activités distinctes</vt:lpstr>
      <vt:lpstr>Présentation PowerPoint</vt:lpstr>
      <vt:lpstr>a) Evolution des demandes depuis l’ouverture</vt:lpstr>
      <vt:lpstr>b) Public accueilli</vt:lpstr>
      <vt:lpstr>Présentation PowerPoint</vt:lpstr>
      <vt:lpstr>Présentation PowerPoint</vt:lpstr>
      <vt:lpstr>c) Actions </vt:lpstr>
      <vt:lpstr>d) Rencontres 2019</vt:lpstr>
      <vt:lpstr> Des rencontres qui se poursuivent en 2020</vt:lpstr>
      <vt:lpstr>V- PROBLÉMATIQUES</vt:lpstr>
      <vt:lpstr>Présentation PowerPoint</vt:lpstr>
      <vt:lpstr>b) Coronavirus 2020</vt:lpstr>
      <vt:lpstr>Présentation PowerPoint</vt:lpstr>
      <vt:lpstr>Présentation PowerPoint</vt:lpstr>
      <vt:lpstr>Merci de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Lecoffre Marie</dc:creator>
  <cp:lastModifiedBy>Véronique Baroux</cp:lastModifiedBy>
  <cp:revision>351</cp:revision>
  <cp:lastPrinted>2020-11-24T10:50:41Z</cp:lastPrinted>
  <dcterms:created xsi:type="dcterms:W3CDTF">2019-03-12T08:24:55Z</dcterms:created>
  <dcterms:modified xsi:type="dcterms:W3CDTF">2021-02-19T07:26:40Z</dcterms:modified>
</cp:coreProperties>
</file>