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77" r:id="rId8"/>
    <p:sldId id="264" r:id="rId9"/>
    <p:sldId id="266" r:id="rId10"/>
    <p:sldId id="267" r:id="rId11"/>
    <p:sldId id="278" r:id="rId12"/>
    <p:sldId id="268" r:id="rId13"/>
    <p:sldId id="269" r:id="rId14"/>
    <p:sldId id="270" r:id="rId15"/>
    <p:sldId id="271" r:id="rId16"/>
    <p:sldId id="279" r:id="rId17"/>
    <p:sldId id="272" r:id="rId18"/>
    <p:sldId id="273" r:id="rId19"/>
    <p:sldId id="274" r:id="rId20"/>
    <p:sldId id="275" r:id="rId21"/>
  </p:sldIdLst>
  <p:sldSz cx="12192000" cy="6858000"/>
  <p:notesSz cx="6797675" cy="98726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96" autoAdjust="0"/>
    <p:restoredTop sz="94660"/>
  </p:normalViewPr>
  <p:slideViewPr>
    <p:cSldViewPr snapToGrid="0">
      <p:cViewPr varScale="1">
        <p:scale>
          <a:sx n="76" d="100"/>
          <a:sy n="76" d="100"/>
        </p:scale>
        <p:origin x="67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CC3A33-AFC6-4DA0-9305-C533CC13F754}" type="datetimeFigureOut">
              <a:rPr lang="fr-FR" smtClean="0"/>
              <a:t>01/04/2026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3488"/>
            <a:ext cx="592137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450" y="4751388"/>
            <a:ext cx="5438775" cy="38877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49688" y="9377363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C0265F-016E-4A18-91A4-E70FD53960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4980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089390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198E9D25-861C-42DB-8192-7D9D9B5C5686}" type="datetime1">
              <a:rPr lang="en-US" smtClean="0"/>
              <a:t>4/1/2026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9592" y="3226820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68CE5-358B-4FA9-816C-D5B0F9CF3D3D}" type="datetime1">
              <a:rPr lang="en-US" smtClean="0"/>
              <a:t>4/1/2026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5"/>
            <a:ext cx="4351023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8" y="2677644"/>
            <a:ext cx="3755379" cy="228382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825B2-9EB3-4EBC-B90B-E2EC5FC59581}" type="datetime1">
              <a:rPr lang="en-US" smtClean="0"/>
              <a:t>4/1/2026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32A62-2F71-43AF-ACD9-7339166D1192}" type="datetime1">
              <a:rPr lang="en-US" smtClean="0"/>
              <a:t>4/1/2026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0" y="3179762"/>
            <a:ext cx="4825159" cy="2840039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0106B-7311-43BE-BC35-5F928C27FCBB}" type="datetime1">
              <a:rPr lang="en-US" smtClean="0"/>
              <a:t>4/1/2026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C6789-4477-4A4C-8E66-9FCC975D2856}" type="datetime1">
              <a:rPr lang="en-US" smtClean="0"/>
              <a:t>4/1/2026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7BB37-507C-4631-BB82-02E9F0570CFC}" type="datetime1">
              <a:rPr lang="en-US" smtClean="0"/>
              <a:t>4/1/2026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9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2895600"/>
            <a:ext cx="2793158" cy="312927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0F8E0-5379-484B-A0E5-004A88256704}" type="datetime1">
              <a:rPr lang="en-US" smtClean="0"/>
              <a:t>4/1/2026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EF9FA-EC2B-458E-B421-6E6FEB690AB7}" type="datetime1">
              <a:rPr lang="en-US" smtClean="0"/>
              <a:t>4/1/2026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6674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C367-68A9-4279-A8CB-019D24567976}" type="datetime1">
              <a:rPr lang="en-US" smtClean="0"/>
              <a:t>4/1/2026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/>
          <a:lstStyle>
            <a:lvl1pPr>
              <a:defRPr sz="4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CABD0-52C7-4B2C-829A-3796CAFA3EED}" type="datetime1">
              <a:rPr lang="en-US" smtClean="0"/>
              <a:t>4/1/2026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3" name="TextBox 12"/>
          <p:cNvSpPr txBox="1"/>
          <p:nvPr/>
        </p:nvSpPr>
        <p:spPr>
          <a:xfrm>
            <a:off x="9719438" y="2631815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8295" y="591093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0517"/>
            <a:ext cx="8453906" cy="2698249"/>
          </a:xfrm>
        </p:spPr>
        <p:txBody>
          <a:bodyPr/>
          <a:lstStyle>
            <a:lvl1pPr>
              <a:defRPr sz="4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AB0AA-B242-4ED5-B209-EE7358CBEA85}" type="datetime1">
              <a:rPr lang="en-US" smtClean="0"/>
              <a:t>4/1/2026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33068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C957C-533A-4384-9AE9-CD423E68E469}" type="datetime1">
              <a:rPr lang="en-US" smtClean="0"/>
              <a:t>4/1/2026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72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93561"/>
            <a:ext cx="3129168" cy="28334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2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93561"/>
            <a:ext cx="3145380" cy="28334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617299"/>
            <a:ext cx="3161029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93561"/>
            <a:ext cx="3164719" cy="28334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4414B-ECA1-4563-A311-6E83A409D14F}" type="datetime1">
              <a:rPr lang="en-US" smtClean="0"/>
              <a:t>4/1/2026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2" y="4532845"/>
            <a:ext cx="30504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50437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537" y="4532846"/>
            <a:ext cx="3046766" cy="651156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1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84002"/>
            <a:ext cx="3050438" cy="84305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7"/>
            <a:ext cx="3050438" cy="65115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84001"/>
            <a:ext cx="3050437" cy="84305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8153" y="2603500"/>
            <a:ext cx="0" cy="351759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1905" y="2603500"/>
            <a:ext cx="0" cy="34925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5C6E1-F78F-4E23-A979-8BD1558D963A}" type="datetime1">
              <a:rPr lang="en-US" smtClean="0"/>
              <a:t>4/1/2026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73668"/>
            <a:ext cx="8825660" cy="706964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15C14-2BB4-4C20-9AEB-AD0DBDC3C071}" type="datetime1">
              <a:rPr lang="en-US" smtClean="0"/>
              <a:t>4/1/2026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8"/>
            <a:ext cx="1413933" cy="4748589"/>
          </a:xfrm>
        </p:spPr>
        <p:txBody>
          <a:bodyPr vert="eaVert" anchor="b" anchorCtr="0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8"/>
            <a:ext cx="6247546" cy="4748590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7F399-498C-4F29-9A2E-6C4426702316}" type="datetime1">
              <a:rPr lang="en-US" smtClean="0"/>
              <a:t>4/1/2026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26" name="Rectangle 2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0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3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2603500"/>
            <a:ext cx="8761412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06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5537F0CC-D800-4F9C-881A-0BAE9FAE3785}" type="datetime1">
              <a:rPr lang="en-US" smtClean="0"/>
              <a:t>4/1/2026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8358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1" i="0">
                <a:solidFill>
                  <a:schemeClr val="accent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9655C6-5DF7-4F3E-B152-DC5AD24A4D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1638338"/>
            <a:ext cx="8825658" cy="2677648"/>
          </a:xfrm>
        </p:spPr>
        <p:txBody>
          <a:bodyPr/>
          <a:lstStyle/>
          <a:p>
            <a:pPr algn="ctr"/>
            <a:r>
              <a:rPr lang="fr-FR" sz="4800" dirty="0">
                <a:latin typeface="Arial" panose="020B0604020202020204" pitchFamily="34" charset="0"/>
                <a:cs typeface="Arial" panose="020B0604020202020204" pitchFamily="34" charset="0"/>
              </a:rPr>
              <a:t>Permanence d’Accès Aux Soins de Santé</a:t>
            </a:r>
            <a:br>
              <a:rPr lang="fr-FR" sz="4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4800" dirty="0">
                <a:latin typeface="Arial" panose="020B0604020202020204" pitchFamily="34" charset="0"/>
                <a:cs typeface="Arial" panose="020B0604020202020204" pitchFamily="34" charset="0"/>
              </a:rPr>
              <a:t>CH Monod Flers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7521281-C8C2-4B53-8AA9-3B36233490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2669" y="4777380"/>
            <a:ext cx="8825658" cy="861420"/>
          </a:xfrm>
        </p:spPr>
        <p:txBody>
          <a:bodyPr>
            <a:normAutofit/>
          </a:bodyPr>
          <a:lstStyle/>
          <a:p>
            <a:pPr algn="ctr"/>
            <a:r>
              <a:rPr lang="fr-FR" sz="3200" dirty="0"/>
              <a:t>COPIL DU 27/03/2026</a:t>
            </a:r>
          </a:p>
        </p:txBody>
      </p:sp>
      <p:pic>
        <p:nvPicPr>
          <p:cNvPr id="5" name="Image 4" descr="C:\Users\LEGAUR\AppData\Local\Temp\_ZCTmp.Dir\LOGO.jpg">
            <a:extLst>
              <a:ext uri="{FF2B5EF4-FFF2-40B4-BE49-F238E27FC236}">
                <a16:creationId xmlns:a16="http://schemas.microsoft.com/office/drawing/2014/main" id="{72E71C8C-7155-4606-B34E-A21C22CA7F6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4562" y="5040630"/>
            <a:ext cx="1303020" cy="119634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B1F7398-246F-485F-BE20-9B44E744A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10048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39C8B0-E591-4A11-89F8-4DDEC851C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Cadre législatif de la PASS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C6F7BFA-628E-426C-B863-53C8AB25F6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675" y="2184050"/>
            <a:ext cx="10612074" cy="4233527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fr-FR" dirty="0"/>
          </a:p>
          <a:p>
            <a:pPr>
              <a:lnSpc>
                <a:spcPct val="200000"/>
              </a:lnSpc>
            </a:pPr>
            <a:r>
              <a:rPr lang="fr-FR" sz="2000" dirty="0"/>
              <a:t>Loi d’orientation n°98.657 du 29/07/1998 : création des PASS</a:t>
            </a:r>
          </a:p>
          <a:p>
            <a:pPr>
              <a:lnSpc>
                <a:spcPct val="200000"/>
              </a:lnSpc>
            </a:pPr>
            <a:r>
              <a:rPr lang="fr-FR" sz="2000" dirty="0"/>
              <a:t>Projet régional pour l’accès à la prévention et aux soins des personnes les plus démunies (PRAPS) </a:t>
            </a:r>
          </a:p>
          <a:p>
            <a:pPr>
              <a:lnSpc>
                <a:spcPct val="200000"/>
              </a:lnSpc>
            </a:pPr>
            <a:r>
              <a:rPr lang="fr-FR" sz="2000" dirty="0"/>
              <a:t>Code de la santé publique: art L.6112-1 , L.6112-3  et L6112-6</a:t>
            </a:r>
          </a:p>
          <a:p>
            <a:pPr>
              <a:lnSpc>
                <a:spcPct val="200000"/>
              </a:lnSpc>
            </a:pPr>
            <a:r>
              <a:rPr lang="fr-FR" sz="2000" dirty="0"/>
              <a:t>Circulaire DGOS R4/2013/246 du 18/06/2013 relative à l’organisation et au fonctionnement des PASS</a:t>
            </a:r>
          </a:p>
          <a:p>
            <a:pPr>
              <a:lnSpc>
                <a:spcPct val="200000"/>
              </a:lnSpc>
            </a:pPr>
            <a:r>
              <a:rPr lang="fr-FR" sz="2000" dirty="0"/>
              <a:t>Instruction N°101 du 12/04/2022 relative au cahier des charges des PASS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5CBB278-F983-4C9A-9F44-C978984D7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44140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9AEDB5-E000-43DB-9C64-BE95C6A55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1295400"/>
            <a:ext cx="3031152" cy="1600200"/>
          </a:xfrm>
        </p:spPr>
        <p:txBody>
          <a:bodyPr/>
          <a:lstStyle/>
          <a:p>
            <a:r>
              <a:rPr lang="fr-FR" sz="3600" dirty="0"/>
              <a:t>Présentation de la PASS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CC50BC6-6F27-4EE3-9240-5436D5408E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1450" y="785767"/>
            <a:ext cx="7200550" cy="5108896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fr-FR" dirty="0"/>
              <a:t>Dr Kevin SACK: Médecin 0,2 ETP</a:t>
            </a:r>
          </a:p>
          <a:p>
            <a:pPr>
              <a:lnSpc>
                <a:spcPct val="200000"/>
              </a:lnSpc>
            </a:pPr>
            <a:r>
              <a:rPr lang="fr-FR" dirty="0"/>
              <a:t>Aurélie LEGUÉDÉ, Assistante de service social: 0,5 ETP</a:t>
            </a:r>
          </a:p>
          <a:p>
            <a:pPr>
              <a:lnSpc>
                <a:spcPct val="200000"/>
              </a:lnSpc>
            </a:pPr>
            <a:r>
              <a:rPr lang="fr-FR" dirty="0"/>
              <a:t>Houria DIABI, Infirmière (Spécialisée en pédiatrie): 0,5 ETP</a:t>
            </a:r>
          </a:p>
          <a:p>
            <a:pPr>
              <a:lnSpc>
                <a:spcPct val="200000"/>
              </a:lnSpc>
            </a:pPr>
            <a:r>
              <a:rPr lang="fr-FR" dirty="0"/>
              <a:t>Agnès DUVAL Agent d’Accueil 0,5 ETP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642B8AD-723A-42D4-9AE5-478DA39648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6474" y="3205991"/>
            <a:ext cx="4488111" cy="3129279"/>
          </a:xfrm>
        </p:spPr>
        <p:txBody>
          <a:bodyPr>
            <a:normAutofit/>
          </a:bodyPr>
          <a:lstStyle/>
          <a:p>
            <a:r>
              <a:rPr lang="fr-FR" sz="2800" dirty="0"/>
              <a:t>Composition de l’équipe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0F6FE43-249E-41CB-9E8E-42D76309E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98603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197EBE-862E-47FD-8F1E-03FD30C8A7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07" y="647700"/>
            <a:ext cx="2793159" cy="16002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16E2463-7CFD-49BA-A52F-E4295CE66F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6341" y="1909195"/>
            <a:ext cx="6568580" cy="4572000"/>
          </a:xfrm>
        </p:spPr>
        <p:txBody>
          <a:bodyPr>
            <a:normAutofit/>
          </a:bodyPr>
          <a:lstStyle/>
          <a:p>
            <a:r>
              <a:rPr lang="fr-FR" dirty="0"/>
              <a:t>Sandrine CHAUVEL (Coordinatrice générale des soins)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r>
              <a:rPr lang="fr-FR" u="sng" dirty="0"/>
              <a:t>Encadrement de proximité</a:t>
            </a:r>
            <a:r>
              <a:rPr lang="fr-FR" dirty="0"/>
              <a:t>:</a:t>
            </a:r>
          </a:p>
          <a:p>
            <a:endParaRPr lang="fr-FR" dirty="0"/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dirty="0"/>
              <a:t>Mélina CORVÉE-BLONDIN (Cadre de Pôle)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dirty="0"/>
              <a:t>Nathalie GUILLOUET (Cadre socio-éducative du GHT)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dirty="0"/>
              <a:t>Agathe LECOQ (Cadre des secrétariats médicaux)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D9E7B13-D386-4A41-A0C1-469090D1B6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4562" y="2890521"/>
            <a:ext cx="3593214" cy="3129279"/>
          </a:xfrm>
        </p:spPr>
        <p:txBody>
          <a:bodyPr>
            <a:normAutofit/>
          </a:bodyPr>
          <a:lstStyle/>
          <a:p>
            <a:pPr algn="ctr"/>
            <a:r>
              <a:rPr lang="fr-FR" sz="2800" dirty="0"/>
              <a:t>Encadrement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2AD225C-724F-4F61-B77D-6FEA1DB00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18303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59967B-A7DA-4721-B297-D01C24768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Les locaux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2FB5196-9C1A-4434-8231-64224D42FF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10170183" cy="3416300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fr-FR" sz="2400" dirty="0"/>
              <a:t>Deux bureaux attribués, dont un équipé pour les consultations médicales</a:t>
            </a:r>
          </a:p>
          <a:p>
            <a:pPr>
              <a:lnSpc>
                <a:spcPct val="200000"/>
              </a:lnSpc>
            </a:pPr>
            <a:r>
              <a:rPr lang="fr-FR" sz="2400" dirty="0"/>
              <a:t>Situés au RDC du CH, dans le couloir de la radiologie, à proximité des urgences et des consultations externes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42E4B5-F4FC-4D7F-A6AC-3C6EE6BE4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23476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FB1AFE-1A6F-4F8C-8A8E-349077EAC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Accueil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44F73C6E-8C31-4DAE-98EC-199B857EF59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128878"/>
              </p:ext>
            </p:extLst>
          </p:nvPr>
        </p:nvGraphicFramePr>
        <p:xfrm>
          <a:off x="1191411" y="2306973"/>
          <a:ext cx="9588617" cy="43949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82863">
                  <a:extLst>
                    <a:ext uri="{9D8B030D-6E8A-4147-A177-3AD203B41FA5}">
                      <a16:colId xmlns:a16="http://schemas.microsoft.com/office/drawing/2014/main" val="15508676"/>
                    </a:ext>
                  </a:extLst>
                </a:gridCol>
                <a:gridCol w="3264211">
                  <a:extLst>
                    <a:ext uri="{9D8B030D-6E8A-4147-A177-3AD203B41FA5}">
                      <a16:colId xmlns:a16="http://schemas.microsoft.com/office/drawing/2014/main" val="1261182287"/>
                    </a:ext>
                  </a:extLst>
                </a:gridCol>
                <a:gridCol w="3241543">
                  <a:extLst>
                    <a:ext uri="{9D8B030D-6E8A-4147-A177-3AD203B41FA5}">
                      <a16:colId xmlns:a16="http://schemas.microsoft.com/office/drawing/2014/main" val="2384177073"/>
                    </a:ext>
                  </a:extLst>
                </a:gridCol>
              </a:tblGrid>
              <a:tr h="26551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1" marR="3937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</a:rPr>
                        <a:t>Matin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1" marR="393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</a:rPr>
                        <a:t>Après-midi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1" marR="39371" marT="0" marB="0" anchor="ctr"/>
                </a:tc>
                <a:extLst>
                  <a:ext uri="{0D108BD9-81ED-4DB2-BD59-A6C34878D82A}">
                    <a16:rowId xmlns:a16="http://schemas.microsoft.com/office/drawing/2014/main" val="2302608941"/>
                  </a:ext>
                </a:extLst>
              </a:tr>
              <a:tr h="7793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LUNDI</a:t>
                      </a:r>
                      <a:endParaRPr lang="fr-F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1" marR="393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  <a:highlight>
                            <a:srgbClr val="FFFF00"/>
                          </a:highlight>
                        </a:rPr>
                        <a:t>ASS 9h00-13h00*</a:t>
                      </a:r>
                      <a:r>
                        <a:rPr lang="fr-FR" sz="1400" dirty="0">
                          <a:effectLst/>
                        </a:rPr>
                        <a:t>                         </a:t>
                      </a:r>
                      <a:br>
                        <a:rPr lang="fr-FR" sz="1400" dirty="0">
                          <a:effectLst/>
                        </a:rPr>
                      </a:br>
                      <a:r>
                        <a:rPr lang="fr-FR" sz="1400" dirty="0">
                          <a:effectLst/>
                          <a:highlight>
                            <a:srgbClr val="00FF00"/>
                          </a:highlight>
                        </a:rPr>
                        <a:t>IDE 9h-13h00</a:t>
                      </a:r>
                      <a:r>
                        <a:rPr lang="fr-FR" sz="1400" dirty="0">
                          <a:effectLst/>
                        </a:rPr>
                        <a:t>                 </a:t>
                      </a:r>
                      <a:br>
                        <a:rPr lang="fr-FR" sz="1400" dirty="0">
                          <a:effectLst/>
                        </a:rPr>
                      </a:b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1" marR="393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  <a:highlight>
                            <a:srgbClr val="00FF00"/>
                          </a:highlight>
                        </a:rPr>
                        <a:t>IDE 13h30-17h00 </a:t>
                      </a:r>
                      <a:br>
                        <a:rPr lang="fr-FR" sz="1400" dirty="0">
                          <a:effectLst/>
                          <a:highlight>
                            <a:srgbClr val="00FF00"/>
                          </a:highlight>
                        </a:rPr>
                      </a:br>
                      <a:r>
                        <a:rPr lang="fr-FR" sz="1400" dirty="0">
                          <a:effectLst/>
                          <a:highlight>
                            <a:srgbClr val="FF00FF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Médecin14h00- 17h00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  <a:highlight>
                            <a:srgbClr val="00FFFF"/>
                          </a:highlight>
                        </a:rPr>
                        <a:t>Secrétaire 13h30-17h00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  <a:highlight>
                            <a:srgbClr val="FFFF00"/>
                          </a:highlight>
                        </a:rPr>
                        <a:t>ASS 13h30-17h00 * </a:t>
                      </a:r>
                      <a:endParaRPr lang="fr-FR" sz="1400" dirty="0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1" marR="39371" marT="0" marB="0" anchor="ctr"/>
                </a:tc>
                <a:extLst>
                  <a:ext uri="{0D108BD9-81ED-4DB2-BD59-A6C34878D82A}">
                    <a16:rowId xmlns:a16="http://schemas.microsoft.com/office/drawing/2014/main" val="2925735693"/>
                  </a:ext>
                </a:extLst>
              </a:tr>
              <a:tr h="7697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MARDI</a:t>
                      </a:r>
                      <a:endParaRPr lang="fr-F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1" marR="393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Secrétaire 9h-12h30 </a:t>
                      </a:r>
                    </a:p>
                  </a:txBody>
                  <a:tcPr marL="39371" marR="393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Fermé </a:t>
                      </a:r>
                    </a:p>
                  </a:txBody>
                  <a:tcPr marL="39371" marR="39371" marT="0" marB="0" anchor="ctr"/>
                </a:tc>
                <a:extLst>
                  <a:ext uri="{0D108BD9-81ED-4DB2-BD59-A6C34878D82A}">
                    <a16:rowId xmlns:a16="http://schemas.microsoft.com/office/drawing/2014/main" val="3596471705"/>
                  </a:ext>
                </a:extLst>
              </a:tr>
              <a:tr h="7600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MERCREDI</a:t>
                      </a:r>
                      <a:endParaRPr lang="fr-F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1" marR="39371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effectLst/>
                          <a:highlight>
                            <a:srgbClr val="FFFF00"/>
                          </a:highlight>
                        </a:rPr>
                        <a:t>ASS 9h00-13h00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1" marR="39371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effectLst/>
                          <a:highlight>
                            <a:srgbClr val="FFFF00"/>
                          </a:highlight>
                        </a:rPr>
                        <a:t>ASS 13h30-17h00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effectLst/>
                          <a:highlight>
                            <a:srgbClr val="00FFFF"/>
                          </a:highlight>
                        </a:rPr>
                        <a:t>Secrétaire 13h30-17h00*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1" marR="39371" marT="0" marB="0" anchor="ctr"/>
                </a:tc>
                <a:extLst>
                  <a:ext uri="{0D108BD9-81ED-4DB2-BD59-A6C34878D82A}">
                    <a16:rowId xmlns:a16="http://schemas.microsoft.com/office/drawing/2014/main" val="3673998490"/>
                  </a:ext>
                </a:extLst>
              </a:tr>
              <a:tr h="98138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JEUDI</a:t>
                      </a:r>
                      <a:endParaRPr lang="fr-F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1" marR="393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  <a:highlight>
                            <a:srgbClr val="FFFF00"/>
                          </a:highlight>
                        </a:rPr>
                        <a:t>ASS 9h00-13h00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  <a:highlight>
                            <a:srgbClr val="00FF00"/>
                          </a:highlight>
                        </a:rPr>
                        <a:t>IDE 9H00-13H00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  <a:highlight>
                            <a:srgbClr val="00FFFF"/>
                          </a:highlight>
                        </a:rPr>
                        <a:t>Secrétaire 9h-12h30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400" dirty="0"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1" marR="393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  <a:highlight>
                            <a:srgbClr val="FFFF00"/>
                          </a:highlight>
                        </a:rPr>
                        <a:t>ASS 13h30-17h00</a:t>
                      </a:r>
                      <a:r>
                        <a:rPr lang="fr-FR" sz="1400" dirty="0">
                          <a:effectLst/>
                        </a:rPr>
                        <a:t/>
                      </a:r>
                      <a:br>
                        <a:rPr lang="fr-FR" sz="1400" dirty="0">
                          <a:effectLst/>
                        </a:rPr>
                      </a:br>
                      <a:r>
                        <a:rPr lang="fr-FR" sz="1400" dirty="0">
                          <a:effectLst/>
                          <a:highlight>
                            <a:srgbClr val="00FF00"/>
                          </a:highlight>
                        </a:rPr>
                        <a:t>IDE 13h30-17h00 </a:t>
                      </a:r>
                      <a:r>
                        <a:rPr lang="fr-FR" sz="1400" dirty="0">
                          <a:effectLst/>
                        </a:rPr>
                        <a:t/>
                      </a:r>
                      <a:br>
                        <a:rPr lang="fr-FR" sz="1400" dirty="0">
                          <a:effectLst/>
                        </a:rPr>
                      </a:b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1" marR="39371" marT="0" marB="0" anchor="ctr"/>
                </a:tc>
                <a:extLst>
                  <a:ext uri="{0D108BD9-81ED-4DB2-BD59-A6C34878D82A}">
                    <a16:rowId xmlns:a16="http://schemas.microsoft.com/office/drawing/2014/main" val="3350102695"/>
                  </a:ext>
                </a:extLst>
              </a:tr>
              <a:tr h="59652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VENDREDI</a:t>
                      </a:r>
                      <a:endParaRPr lang="fr-F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1" marR="39371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>
                        <a:effectLst/>
                        <a:highlight>
                          <a:srgbClr val="FFFF00"/>
                        </a:highlight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effectLst/>
                          <a:highlight>
                            <a:srgbClr val="00FF00"/>
                          </a:highlight>
                        </a:rPr>
                        <a:t>IDE 9H00-13H00</a:t>
                      </a:r>
                      <a:r>
                        <a:rPr lang="fr-FR" sz="1400" dirty="0">
                          <a:effectLst/>
                        </a:rPr>
                        <a:t/>
                      </a:r>
                      <a:br>
                        <a:rPr lang="fr-FR" sz="1400" dirty="0">
                          <a:effectLst/>
                        </a:rPr>
                      </a:br>
                      <a:r>
                        <a:rPr lang="fr-FR" sz="1400" dirty="0">
                          <a:effectLst/>
                          <a:highlight>
                            <a:srgbClr val="00FFFF"/>
                          </a:highlight>
                        </a:rPr>
                        <a:t>Secrétaire 9h00-12h30 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1" marR="393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  <a:highlight>
                            <a:srgbClr val="00FF00"/>
                          </a:highlight>
                        </a:rPr>
                        <a:t>IDE 13h30-17h00*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1" marR="39371" marT="0" marB="0" anchor="ctr"/>
                </a:tc>
                <a:extLst>
                  <a:ext uri="{0D108BD9-81ED-4DB2-BD59-A6C34878D82A}">
                    <a16:rowId xmlns:a16="http://schemas.microsoft.com/office/drawing/2014/main" val="104977839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F07F53C4-106D-438F-8377-C6F4613E9D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6" name="Image 5" descr="C:\Users\LEGAUR\AppData\Local\Temp\_ZCTmp.Dir\LOGO.jpg">
            <a:extLst>
              <a:ext uri="{FF2B5EF4-FFF2-40B4-BE49-F238E27FC236}">
                <a16:creationId xmlns:a16="http://schemas.microsoft.com/office/drawing/2014/main" id="{B91C3C45-E3DD-4B00-AB0C-F381AD69BF7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652" y="457200"/>
            <a:ext cx="1006643" cy="92698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E2A9484-AD1F-4557-BC5E-9711132EC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2667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103010-74F1-4DFB-B62F-BC8E1C928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Schéma du parcours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BC4B6F0-467E-4D2D-8324-D4995D6FA1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3" y="2720946"/>
            <a:ext cx="8761412" cy="3416300"/>
          </a:xfrm>
        </p:spPr>
        <p:txBody>
          <a:bodyPr>
            <a:normAutofit/>
          </a:bodyPr>
          <a:lstStyle/>
          <a:p>
            <a:r>
              <a:rPr lang="fr-FR" sz="2400" dirty="0"/>
              <a:t>Accueil physique ou téléphonique</a:t>
            </a:r>
          </a:p>
          <a:p>
            <a:endParaRPr lang="fr-FR" sz="2400" dirty="0"/>
          </a:p>
          <a:p>
            <a:r>
              <a:rPr lang="fr-FR" sz="2400" dirty="0"/>
              <a:t>Evaluation</a:t>
            </a:r>
          </a:p>
          <a:p>
            <a:pPr marL="0" indent="0">
              <a:buNone/>
            </a:pPr>
            <a:r>
              <a:rPr lang="fr-FR" sz="2400" dirty="0"/>
              <a:t> </a:t>
            </a:r>
          </a:p>
          <a:p>
            <a:r>
              <a:rPr lang="fr-FR" sz="2400" dirty="0"/>
              <a:t>Accompagnement du patient</a:t>
            </a:r>
          </a:p>
          <a:p>
            <a:endParaRPr lang="fr-FR" sz="2400" dirty="0"/>
          </a:p>
          <a:p>
            <a:r>
              <a:rPr lang="fr-FR" sz="2400" dirty="0"/>
              <a:t>Orientations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BB62B95-ADDF-449E-AAE7-B5E99FC82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4795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7A2136AE-AC45-4E8D-91E6-C720FED2D2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2849" y="4917122"/>
            <a:ext cx="10251346" cy="861420"/>
          </a:xfrm>
        </p:spPr>
        <p:txBody>
          <a:bodyPr>
            <a:normAutofit/>
          </a:bodyPr>
          <a:lstStyle/>
          <a:p>
            <a:pPr algn="ctr"/>
            <a:r>
              <a:rPr lang="fr-FR" sz="2800" dirty="0"/>
              <a:t>La PASS a accueilli 154 patients dont 116 nouveaux</a:t>
            </a:r>
          </a:p>
          <a:p>
            <a:pPr algn="ctr"/>
            <a:endParaRPr lang="fr-FR" dirty="0"/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F606C5D5-0E1F-4A91-8A59-0B9B25A040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7843" y="1510168"/>
            <a:ext cx="8824913" cy="1840422"/>
          </a:xfrm>
        </p:spPr>
        <p:txBody>
          <a:bodyPr/>
          <a:lstStyle/>
          <a:p>
            <a:pPr algn="ctr"/>
            <a:r>
              <a:rPr lang="fr-FR" dirty="0"/>
              <a:t>  </a:t>
            </a:r>
            <a:r>
              <a:rPr lang="fr-FR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″</a:t>
            </a:r>
            <a:r>
              <a:rPr lang="fr-FR" dirty="0"/>
              <a:t> Activité pour l ’année 2025 </a:t>
            </a:r>
            <a:r>
              <a:rPr lang="fr-FR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″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445C8B3F-BB21-4E07-9752-4F4F0C6F8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97034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20A2AF-68CC-4536-A843-4080C87D7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Le profil des patients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993C423-CEF4-4E31-98F1-7D270248FEF3}"/>
              </a:ext>
            </a:extLst>
          </p:cNvPr>
          <p:cNvSpPr>
            <a:spLocks noGrp="1"/>
          </p:cNvSpPr>
          <p:nvPr>
            <p:ph type="body" sz="half" idx="18"/>
          </p:nvPr>
        </p:nvSpPr>
        <p:spPr>
          <a:xfrm>
            <a:off x="1028462" y="2643227"/>
            <a:ext cx="3050437" cy="3565022"/>
          </a:xfrm>
        </p:spPr>
        <p:txBody>
          <a:bodyPr>
            <a:normAutofit/>
          </a:bodyPr>
          <a:lstStyle/>
          <a:p>
            <a:r>
              <a:rPr lang="fr-FR" b="1" u="sng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Sexe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/>
              <a:t>49 femmes soit 31 %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/>
              <a:t>105 hommes soit 68 %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dirty="0"/>
          </a:p>
          <a:p>
            <a:r>
              <a:rPr lang="fr-FR" b="1" u="sng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Tranche d’âge:</a:t>
            </a:r>
            <a:endParaRPr lang="fr-FR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/>
              <a:t>18 mineurs soit 11%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/>
              <a:t>136 adultes soit 88 %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/>
              <a:t>11 MNA soit 7 %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/>
              <a:t>114 adultes ont entre 18 et 45 ans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dirty="0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F87F742F-2690-4DA2-9AEB-12857A4440E6}"/>
              </a:ext>
            </a:extLst>
          </p:cNvPr>
          <p:cNvSpPr>
            <a:spLocks noGrp="1"/>
          </p:cNvSpPr>
          <p:nvPr>
            <p:ph type="body" sz="half" idx="19"/>
          </p:nvPr>
        </p:nvSpPr>
        <p:spPr>
          <a:xfrm>
            <a:off x="4518531" y="2676427"/>
            <a:ext cx="3050438" cy="3338479"/>
          </a:xfrm>
        </p:spPr>
        <p:txBody>
          <a:bodyPr>
            <a:normAutofit/>
          </a:bodyPr>
          <a:lstStyle/>
          <a:p>
            <a:r>
              <a:rPr lang="fr-FR" b="1" u="sng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Barrière de la langue:</a:t>
            </a:r>
            <a:endParaRPr lang="fr-FR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>
                <a:solidFill>
                  <a:schemeClr val="tx1"/>
                </a:solidFill>
              </a:rPr>
              <a:t>70 % difficultés liées à la langue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>
                <a:solidFill>
                  <a:schemeClr val="tx1"/>
                </a:solidFill>
              </a:rPr>
              <a:t>57 patients besoin d’un interprète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>
                <a:solidFill>
                  <a:schemeClr val="tx1"/>
                </a:solidFill>
              </a:rPr>
              <a:t>Majorité de l’interprétariat en interne</a:t>
            </a:r>
          </a:p>
          <a:p>
            <a:endParaRPr lang="fr-FR" b="1" u="sng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r>
              <a:rPr lang="fr-FR" b="1" u="sng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Situation familiale: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/>
              <a:t>56 % célibataires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/>
              <a:t>36 % en couple</a:t>
            </a:r>
          </a:p>
          <a:p>
            <a:endParaRPr lang="fr-FR" b="1" u="sng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CCC946A2-D1CF-4FE1-B036-2E12E0C435ED}"/>
              </a:ext>
            </a:extLst>
          </p:cNvPr>
          <p:cNvSpPr>
            <a:spLocks noGrp="1"/>
          </p:cNvSpPr>
          <p:nvPr>
            <p:ph type="body" sz="half" idx="20"/>
          </p:nvPr>
        </p:nvSpPr>
        <p:spPr>
          <a:xfrm>
            <a:off x="7907933" y="2676427"/>
            <a:ext cx="3050437" cy="3531821"/>
          </a:xfrm>
        </p:spPr>
        <p:txBody>
          <a:bodyPr>
            <a:normAutofit/>
          </a:bodyPr>
          <a:lstStyle/>
          <a:p>
            <a:r>
              <a:rPr lang="fr-FR" b="1" u="sng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Orientations: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dirty="0">
                <a:solidFill>
                  <a:schemeClr val="tx1"/>
                </a:solidFill>
              </a:rPr>
              <a:t>52 % par les structures d’hébergement (COALLIA, Moissons nouvelles, 115)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dirty="0">
                <a:solidFill>
                  <a:schemeClr val="tx1"/>
                </a:solidFill>
              </a:rPr>
              <a:t>32 % à l’initiative de la personne</a:t>
            </a:r>
          </a:p>
          <a:p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B799A5A2-7B72-4333-B02D-30D51868C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58874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20A2AF-68CC-4536-A843-4080C87D7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Le profil des patients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993C423-CEF4-4E31-98F1-7D270248FEF3}"/>
              </a:ext>
            </a:extLst>
          </p:cNvPr>
          <p:cNvSpPr>
            <a:spLocks noGrp="1"/>
          </p:cNvSpPr>
          <p:nvPr>
            <p:ph type="body" sz="half" idx="18"/>
          </p:nvPr>
        </p:nvSpPr>
        <p:spPr>
          <a:xfrm>
            <a:off x="1028462" y="3017815"/>
            <a:ext cx="3050437" cy="3241106"/>
          </a:xfrm>
        </p:spPr>
        <p:txBody>
          <a:bodyPr>
            <a:normAutofit/>
          </a:bodyPr>
          <a:lstStyle/>
          <a:p>
            <a:r>
              <a:rPr lang="fr-FR" b="1" u="sng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Situation à l’arrivée à la PASS: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dirty="0">
                <a:solidFill>
                  <a:schemeClr val="tx1"/>
                </a:solidFill>
              </a:rPr>
              <a:t>48 % ne bénéficiaient pas de couverture sociale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dirty="0">
                <a:solidFill>
                  <a:schemeClr val="tx1"/>
                </a:solidFill>
              </a:rPr>
              <a:t>21 % bénéficiaient de droit de base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dirty="0">
                <a:solidFill>
                  <a:schemeClr val="tx1"/>
                </a:solidFill>
              </a:rPr>
              <a:t>14% bénéficiaient d’une complémentaire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dirty="0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F87F742F-2690-4DA2-9AEB-12857A4440E6}"/>
              </a:ext>
            </a:extLst>
          </p:cNvPr>
          <p:cNvSpPr>
            <a:spLocks noGrp="1"/>
          </p:cNvSpPr>
          <p:nvPr>
            <p:ph type="body" sz="half" idx="19"/>
          </p:nvPr>
        </p:nvSpPr>
        <p:spPr>
          <a:xfrm>
            <a:off x="4468197" y="3017815"/>
            <a:ext cx="3050438" cy="4181573"/>
          </a:xfrm>
        </p:spPr>
        <p:txBody>
          <a:bodyPr>
            <a:normAutofit/>
          </a:bodyPr>
          <a:lstStyle/>
          <a:p>
            <a:r>
              <a:rPr lang="fr-FR" b="1" u="sng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Hébergement: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dirty="0">
                <a:solidFill>
                  <a:schemeClr val="tx1"/>
                </a:solidFill>
              </a:rPr>
              <a:t>46 % stable (COALLIA)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dirty="0">
                <a:solidFill>
                  <a:schemeClr val="tx1"/>
                </a:solidFill>
              </a:rPr>
              <a:t>28 % Famille/Ami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dirty="0">
                <a:solidFill>
                  <a:schemeClr val="tx1"/>
                </a:solidFill>
              </a:rPr>
              <a:t>19 % 115/CHRS/SDF</a:t>
            </a:r>
            <a:endParaRPr lang="fr-FR" b="1" u="sng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dirty="0">
                <a:solidFill>
                  <a:schemeClr val="tx1"/>
                </a:solidFill>
              </a:rPr>
              <a:t>5% à la rue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CCC946A2-D1CF-4FE1-B036-2E12E0C435ED}"/>
              </a:ext>
            </a:extLst>
          </p:cNvPr>
          <p:cNvSpPr>
            <a:spLocks noGrp="1"/>
          </p:cNvSpPr>
          <p:nvPr>
            <p:ph type="body" sz="half" idx="20"/>
          </p:nvPr>
        </p:nvSpPr>
        <p:spPr>
          <a:xfrm>
            <a:off x="7907933" y="3017815"/>
            <a:ext cx="3050437" cy="3531821"/>
          </a:xfrm>
        </p:spPr>
        <p:txBody>
          <a:bodyPr>
            <a:normAutofit/>
          </a:bodyPr>
          <a:lstStyle/>
          <a:p>
            <a:r>
              <a:rPr lang="fr-FR" b="1" u="sng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Ressources: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>
                <a:solidFill>
                  <a:schemeClr val="tx1"/>
                </a:solidFill>
              </a:rPr>
              <a:t>53 % sans ressources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>
                <a:solidFill>
                  <a:schemeClr val="tx1"/>
                </a:solidFill>
              </a:rPr>
              <a:t>29 % bénéficiaire de l’ADA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>
                <a:solidFill>
                  <a:schemeClr val="tx1"/>
                </a:solidFill>
              </a:rPr>
              <a:t>10 % les minimas sociaux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>
                <a:solidFill>
                  <a:schemeClr val="tx1"/>
                </a:solidFill>
              </a:rPr>
              <a:t>4 % un salaire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60E6C1EB-CB50-4646-B85B-9C21B5D84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57321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8472B3-D234-438A-9F5A-A2CF80997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Accueil / Secrétariat</a:t>
            </a:r>
            <a:br>
              <a:rPr lang="fr-FR" dirty="0"/>
            </a:br>
            <a:r>
              <a:rPr lang="fr-FR" dirty="0"/>
              <a:t>Accueil et coordination</a:t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26D945E-BD51-4F61-B1FE-F030866914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fr-FR" sz="2400" dirty="0"/>
              <a:t>Accueil (physique, téléphonique)</a:t>
            </a:r>
          </a:p>
          <a:p>
            <a:pPr>
              <a:lnSpc>
                <a:spcPct val="150000"/>
              </a:lnSpc>
            </a:pPr>
            <a:r>
              <a:rPr lang="fr-FR" sz="2400" dirty="0"/>
              <a:t>Orientation vers professionnels de la PASS</a:t>
            </a:r>
          </a:p>
          <a:p>
            <a:pPr>
              <a:lnSpc>
                <a:spcPct val="150000"/>
              </a:lnSpc>
            </a:pPr>
            <a:r>
              <a:rPr lang="fr-FR" sz="2400" dirty="0"/>
              <a:t>Prise de rdv pour les usagers</a:t>
            </a:r>
          </a:p>
          <a:p>
            <a:pPr>
              <a:lnSpc>
                <a:spcPct val="150000"/>
              </a:lnSpc>
            </a:pPr>
            <a:r>
              <a:rPr lang="fr-FR" sz="2400" dirty="0"/>
              <a:t>Gestion dossier + préparation consultation</a:t>
            </a:r>
          </a:p>
          <a:p>
            <a:pPr>
              <a:lnSpc>
                <a:spcPct val="150000"/>
              </a:lnSpc>
            </a:pPr>
            <a:r>
              <a:rPr lang="fr-FR" sz="2400" dirty="0"/>
              <a:t>Gestion vaccination planification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AC34F5E-A55F-440E-A941-EAA7BD295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00181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E3CAA6-41D3-437B-A35E-7F7830F26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L’accompagnement médico-social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1D70F3F-CB14-411D-B8A6-5A50DC1D99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30345" y="3179764"/>
            <a:ext cx="3129168" cy="576262"/>
          </a:xfrm>
        </p:spPr>
        <p:txBody>
          <a:bodyPr/>
          <a:lstStyle/>
          <a:p>
            <a:pPr algn="ctr"/>
            <a:r>
              <a:rPr lang="fr-FR" b="1" dirty="0"/>
              <a:t>Suivi Médecin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3E5A555-1B67-43F4-B2CE-6706CF99BC43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1176133" y="3881458"/>
            <a:ext cx="3129168" cy="2833496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/>
              <a:t>File active de 115 patients dont 103 nouveaux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/>
              <a:t>164 consultations adultes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/>
              <a:t>14 consultations pédiatriques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/>
              <a:t>142 patients orientés vers des spécialistes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6197040-C0D5-4A3B-9409-12A8C2CCB5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500416" y="3210272"/>
            <a:ext cx="3145380" cy="576262"/>
          </a:xfrm>
        </p:spPr>
        <p:txBody>
          <a:bodyPr/>
          <a:lstStyle/>
          <a:p>
            <a:pPr algn="ctr"/>
            <a:r>
              <a:rPr lang="fr-FR" b="1" dirty="0"/>
              <a:t>Suivi Infirmier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51ECCDD6-CB92-4CDA-9671-FF305195B4E4}"/>
              </a:ext>
            </a:extLst>
          </p:cNvPr>
          <p:cNvSpPr>
            <a:spLocks noGrp="1"/>
          </p:cNvSpPr>
          <p:nvPr>
            <p:ph type="body" sz="half" idx="16"/>
          </p:nvPr>
        </p:nvSpPr>
        <p:spPr>
          <a:xfrm>
            <a:off x="4500416" y="3881458"/>
            <a:ext cx="3145380" cy="2833495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/>
              <a:t>File active de 154 patients dont 116 nouveaux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/>
              <a:t>247 entretiens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/>
              <a:t>897 problématiques repérées (consommation alcool/tabac, retard vaccination, rupture de soins, détresse, épuisement psychologique, isolement social,…)</a:t>
            </a:r>
          </a:p>
          <a:p>
            <a:endParaRPr lang="fr-FR" dirty="0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FBDF4AE2-1868-45AE-B928-CD0C4D2FB0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32489" y="3179764"/>
            <a:ext cx="3161029" cy="576261"/>
          </a:xfrm>
        </p:spPr>
        <p:txBody>
          <a:bodyPr/>
          <a:lstStyle/>
          <a:p>
            <a:pPr algn="ctr"/>
            <a:r>
              <a:rPr lang="fr-FR" b="1" dirty="0"/>
              <a:t>Suivi social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73D1D241-B36A-4305-A557-20AFFEF5E0B2}"/>
              </a:ext>
            </a:extLst>
          </p:cNvPr>
          <p:cNvSpPr>
            <a:spLocks noGrp="1"/>
          </p:cNvSpPr>
          <p:nvPr>
            <p:ph type="body" sz="half" idx="17"/>
          </p:nvPr>
        </p:nvSpPr>
        <p:spPr>
          <a:xfrm>
            <a:off x="7953812" y="3881458"/>
            <a:ext cx="3164719" cy="2833493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/>
              <a:t>File active 150 patients dont 98 nouveaux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/>
              <a:t>429 entretiens/PEC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/>
              <a:t>646 démarches (CPAM, logements, financières, professionnelles, accompagnements physiques,…)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/>
              <a:t>348 orientations, contacts avec les partenaires</a:t>
            </a:r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9CB40216-AFE8-4EE7-B9CC-1DB1E7D36827}"/>
              </a:ext>
            </a:extLst>
          </p:cNvPr>
          <p:cNvSpPr txBox="1">
            <a:spLocks/>
          </p:cNvSpPr>
          <p:nvPr/>
        </p:nvSpPr>
        <p:spPr bwMode="gray">
          <a:xfrm>
            <a:off x="1357687" y="2265027"/>
            <a:ext cx="8761413" cy="49784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fr-FR" dirty="0"/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381C32B9-5581-42A5-82DA-26B949989ADF}"/>
              </a:ext>
            </a:extLst>
          </p:cNvPr>
          <p:cNvSpPr txBox="1">
            <a:spLocks/>
          </p:cNvSpPr>
          <p:nvPr/>
        </p:nvSpPr>
        <p:spPr bwMode="gray">
          <a:xfrm>
            <a:off x="503339" y="2304762"/>
            <a:ext cx="10615192" cy="706964"/>
          </a:xfrm>
          <a:prstGeom prst="rect">
            <a:avLst/>
          </a:prstGeom>
          <a:solidFill>
            <a:srgbClr val="92D050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fr-FR" sz="2000" dirty="0">
                <a:solidFill>
                  <a:schemeClr val="tx1"/>
                </a:solidFill>
              </a:rPr>
              <a:t>Entretiens en binôme: IDE/ASS ou Médecin/IDE ou Médecin/ASS</a:t>
            </a:r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19A9E504-7EED-467D-BF7B-8A2BA18F2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51116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0F994A-F168-46FD-B00D-84C534AD8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Aller vers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1A80DA5-66D7-458C-A774-F9144D2EAD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2062" y="3951216"/>
            <a:ext cx="11199303" cy="3439486"/>
          </a:xfrm>
        </p:spPr>
        <p:txBody>
          <a:bodyPr>
            <a:normAutofit fontScale="85000" lnSpcReduction="10000"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fr-FR" b="1" u="sng" dirty="0">
                <a:solidFill>
                  <a:srgbClr val="92D050"/>
                </a:solidFill>
              </a:rPr>
              <a:t>ASTI: </a:t>
            </a:r>
            <a:r>
              <a:rPr lang="fr-FR" b="1" dirty="0">
                <a:solidFill>
                  <a:srgbClr val="92D050"/>
                </a:solidFill>
              </a:rPr>
              <a:t>Association de solidarité avec tous les immigrés</a:t>
            </a:r>
          </a:p>
          <a:p>
            <a:pPr algn="just"/>
            <a:r>
              <a:rPr lang="fr-FR" dirty="0"/>
              <a:t>Orientation du public par ces derniers. Rdv individuel à l’association et/ou sur le CH Monod.</a:t>
            </a:r>
          </a:p>
          <a:p>
            <a:pPr algn="just"/>
            <a:endParaRPr lang="fr-FR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b="1" u="sng" dirty="0">
                <a:solidFill>
                  <a:srgbClr val="92D050"/>
                </a:solidFill>
              </a:rPr>
              <a:t>COALLIA</a:t>
            </a:r>
            <a:r>
              <a:rPr lang="fr-FR" b="1" dirty="0">
                <a:solidFill>
                  <a:srgbClr val="92D050"/>
                </a:solidFill>
              </a:rPr>
              <a:t> : Secteurs de Flers / La Ferté-Macé / Domfront</a:t>
            </a:r>
          </a:p>
          <a:p>
            <a:r>
              <a:rPr lang="fr-FR" dirty="0"/>
              <a:t>Partenariat avec tous les services de Coallia: 115/CHRS/LHSS/HUDA/CADA</a:t>
            </a:r>
          </a:p>
          <a:p>
            <a:endParaRPr lang="fr-FR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b="1" u="sng" dirty="0">
                <a:solidFill>
                  <a:srgbClr val="92D050"/>
                </a:solidFill>
              </a:rPr>
              <a:t>Moissons nouvelles :</a:t>
            </a:r>
          </a:p>
          <a:p>
            <a:r>
              <a:rPr lang="fr-FR" dirty="0"/>
              <a:t>Prise en charge des mineurs non accompagnés (MNA).</a:t>
            </a:r>
          </a:p>
          <a:p>
            <a:pPr algn="just"/>
            <a:r>
              <a:rPr lang="fr-FR" dirty="0"/>
              <a:t>Des consultations médico-sociales sont programmées sur le site Monod en partenariat avec l’IDE en charge des MNA. </a:t>
            </a:r>
          </a:p>
          <a:p>
            <a:pPr algn="just"/>
            <a:r>
              <a:rPr lang="fr-FR" dirty="0"/>
              <a:t>une collaboration a été établie et formalisée dans une procédure.</a:t>
            </a:r>
          </a:p>
          <a:p>
            <a:endParaRPr lang="fr-FR" dirty="0"/>
          </a:p>
          <a:p>
            <a:pPr algn="just"/>
            <a:endParaRPr lang="fr-FR" dirty="0"/>
          </a:p>
          <a:p>
            <a:endParaRPr lang="fr-FR" b="1" dirty="0">
              <a:solidFill>
                <a:srgbClr val="92D050"/>
              </a:solidFill>
            </a:endParaRP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AC3619C-250B-4340-B90F-822E718E9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73600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D5DDEAF-2865-4917-A45E-FDE4CD5D3DC0}"/>
              </a:ext>
            </a:extLst>
          </p:cNvPr>
          <p:cNvSpPr txBox="1"/>
          <p:nvPr/>
        </p:nvSpPr>
        <p:spPr>
          <a:xfrm>
            <a:off x="0" y="176168"/>
            <a:ext cx="10989578" cy="8402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fr-FR" dirty="0"/>
          </a:p>
          <a:p>
            <a:pPr algn="just"/>
            <a:endParaRPr lang="fr-FR" dirty="0"/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fr-FR" b="1" u="sng" dirty="0">
                <a:solidFill>
                  <a:srgbClr val="92D050"/>
                </a:solidFill>
              </a:rPr>
              <a:t>Dispositif d’Appui à la Coordination</a:t>
            </a:r>
            <a:r>
              <a:rPr lang="fr-FR" b="1" dirty="0">
                <a:solidFill>
                  <a:srgbClr val="92D050"/>
                </a:solidFill>
              </a:rPr>
              <a:t> :</a:t>
            </a:r>
          </a:p>
          <a:p>
            <a:r>
              <a:rPr lang="fr-FR" dirty="0"/>
              <a:t>Sollicitation par IDE pour des usagers en grande précarité</a:t>
            </a:r>
          </a:p>
          <a:p>
            <a:endParaRPr lang="fr-FR" dirty="0"/>
          </a:p>
          <a:p>
            <a:pPr lvl="0"/>
            <a:endParaRPr lang="fr-FR" b="1" dirty="0">
              <a:solidFill>
                <a:srgbClr val="92D050"/>
              </a:solidFill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fr-FR" b="1" u="sng" dirty="0">
                <a:solidFill>
                  <a:srgbClr val="92D050"/>
                </a:solidFill>
              </a:rPr>
              <a:t>Mission Locale:</a:t>
            </a:r>
          </a:p>
          <a:p>
            <a:pPr lvl="0"/>
            <a:r>
              <a:rPr lang="fr-FR" dirty="0"/>
              <a:t>Présentation de la PASS</a:t>
            </a:r>
          </a:p>
          <a:p>
            <a:pPr lvl="0"/>
            <a:r>
              <a:rPr lang="fr-FR" dirty="0"/>
              <a:t>Orientation et accompagnement</a:t>
            </a:r>
          </a:p>
          <a:p>
            <a:pPr lvl="0"/>
            <a:endParaRPr lang="fr-FR" dirty="0"/>
          </a:p>
          <a:p>
            <a:pPr algn="just"/>
            <a:r>
              <a:rPr lang="fr-FR" b="1" u="sng" dirty="0">
                <a:solidFill>
                  <a:srgbClr val="92D050"/>
                </a:solidFill>
                <a:highlight>
                  <a:srgbClr val="FF0000"/>
                </a:highlight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b="1" u="sng" dirty="0">
                <a:solidFill>
                  <a:srgbClr val="92D050"/>
                </a:solidFill>
              </a:rPr>
              <a:t>IRSA:</a:t>
            </a:r>
            <a:r>
              <a:rPr lang="fr-FR" b="1" dirty="0">
                <a:solidFill>
                  <a:srgbClr val="92D050"/>
                </a:solidFill>
              </a:rPr>
              <a:t> </a:t>
            </a:r>
            <a:r>
              <a:rPr lang="fr-FR" dirty="0"/>
              <a:t>orientation des usagers (Les Restos du Cœur/Mission locale)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dirty="0"/>
          </a:p>
          <a:p>
            <a:endParaRPr lang="fr-FR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b="1" u="sng" dirty="0">
                <a:solidFill>
                  <a:srgbClr val="92D050"/>
                </a:solidFill>
              </a:rPr>
              <a:t>Dentiste/ Chirurgie orale</a:t>
            </a:r>
            <a:r>
              <a:rPr lang="fr-FR" b="1" dirty="0">
                <a:solidFill>
                  <a:srgbClr val="92D050"/>
                </a:solidFill>
              </a:rPr>
              <a:t>:</a:t>
            </a:r>
          </a:p>
          <a:p>
            <a:pPr algn="just"/>
            <a:r>
              <a:rPr lang="fr-FR" dirty="0"/>
              <a:t>Partenariat avec l’</a:t>
            </a:r>
            <a:r>
              <a:rPr lang="fr-FR" dirty="0" err="1"/>
              <a:t>ondotologue</a:t>
            </a:r>
            <a:r>
              <a:rPr lang="fr-FR" dirty="0"/>
              <a:t> du CH de Flers pour les extractions dentaires.</a:t>
            </a:r>
          </a:p>
          <a:p>
            <a:pPr algn="just"/>
            <a:r>
              <a:rPr lang="fr-FR" dirty="0"/>
              <a:t>Travail en partenariat avec la PASS dentaire d’Alençon.</a:t>
            </a:r>
          </a:p>
          <a:p>
            <a:pPr algn="just"/>
            <a:endParaRPr lang="fr-FR" b="1" u="sng" dirty="0">
              <a:solidFill>
                <a:srgbClr val="92D05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fr-FR" b="1" u="sng" dirty="0">
                <a:solidFill>
                  <a:srgbClr val="92D050"/>
                </a:solidFill>
              </a:rPr>
              <a:t>Les Restos du Cœur</a:t>
            </a:r>
            <a:r>
              <a:rPr lang="fr-FR" b="1" dirty="0">
                <a:solidFill>
                  <a:srgbClr val="92D050"/>
                </a:solidFill>
              </a:rPr>
              <a:t> : </a:t>
            </a:r>
          </a:p>
          <a:p>
            <a:r>
              <a:rPr lang="fr-FR" dirty="0"/>
              <a:t>8 Permanences sur site</a:t>
            </a:r>
          </a:p>
          <a:p>
            <a:pPr algn="just"/>
            <a:endParaRPr lang="fr-FR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dirty="0"/>
          </a:p>
          <a:p>
            <a:pPr lvl="0"/>
            <a:endParaRPr lang="fr-FR" dirty="0"/>
          </a:p>
          <a:p>
            <a:endParaRPr lang="fr-FR" dirty="0"/>
          </a:p>
          <a:p>
            <a:endParaRPr lang="fr-FR" dirty="0"/>
          </a:p>
          <a:p>
            <a:pPr algn="just"/>
            <a:endParaRPr lang="fr-FR" dirty="0"/>
          </a:p>
          <a:p>
            <a:pPr algn="just"/>
            <a:endParaRPr lang="fr-FR" dirty="0"/>
          </a:p>
          <a:p>
            <a:endParaRPr lang="fr-FR" dirty="0"/>
          </a:p>
          <a:p>
            <a:endParaRPr lang="fr-FR" b="1" dirty="0">
              <a:solidFill>
                <a:srgbClr val="92D050"/>
              </a:solidFill>
            </a:endParaRPr>
          </a:p>
          <a:p>
            <a:endParaRPr lang="fr-FR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0923E29-EA4C-4C01-AFC9-9DC66C73D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26298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D5DDEAF-2865-4917-A45E-FDE4CD5D3DC0}"/>
              </a:ext>
            </a:extLst>
          </p:cNvPr>
          <p:cNvSpPr txBox="1"/>
          <p:nvPr/>
        </p:nvSpPr>
        <p:spPr>
          <a:xfrm>
            <a:off x="251670" y="0"/>
            <a:ext cx="10989578" cy="8402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b="1" u="sng" dirty="0" err="1">
                <a:solidFill>
                  <a:srgbClr val="92D050"/>
                </a:solidFill>
              </a:rPr>
              <a:t>Planeth</a:t>
            </a:r>
            <a:r>
              <a:rPr lang="fr-FR" b="1" u="sng" dirty="0">
                <a:solidFill>
                  <a:srgbClr val="92D050"/>
                </a:solidFill>
              </a:rPr>
              <a:t> Patient</a:t>
            </a:r>
            <a:r>
              <a:rPr lang="fr-FR" b="1" dirty="0">
                <a:solidFill>
                  <a:srgbClr val="92D050"/>
                </a:solidFill>
              </a:rPr>
              <a:t> :</a:t>
            </a:r>
          </a:p>
          <a:p>
            <a:pPr algn="just"/>
            <a:r>
              <a:rPr lang="fr-FR" dirty="0"/>
              <a:t>Collaboration avec la diététicienne de </a:t>
            </a:r>
            <a:r>
              <a:rPr lang="fr-FR" dirty="0" err="1"/>
              <a:t>Planeth</a:t>
            </a:r>
            <a:r>
              <a:rPr lang="fr-FR" dirty="0"/>
              <a:t> Patient concernant le public en précarité. L’objectif étant de garantir l’accès aux soins. </a:t>
            </a:r>
          </a:p>
          <a:p>
            <a:pPr algn="just"/>
            <a:r>
              <a:rPr lang="fr-FR" dirty="0"/>
              <a:t>Travail en collaboration avec l’infirmière d éducation thérapeutique pour patient diabétique.</a:t>
            </a:r>
          </a:p>
          <a:p>
            <a:pPr algn="just"/>
            <a:endParaRPr lang="fr-FR" dirty="0"/>
          </a:p>
          <a:p>
            <a:pPr algn="just"/>
            <a:endParaRPr lang="fr-FR" dirty="0"/>
          </a:p>
          <a:p>
            <a:pPr algn="just"/>
            <a:r>
              <a:rPr lang="fr-FR" b="1" u="sng" dirty="0">
                <a:solidFill>
                  <a:srgbClr val="92D050"/>
                </a:solidFill>
              </a:rPr>
              <a:t>Mairie:</a:t>
            </a:r>
          </a:p>
          <a:p>
            <a:pPr algn="just"/>
            <a:r>
              <a:rPr lang="fr-FR" dirty="0"/>
              <a:t>Participation au contrat local de santé (ateliers)</a:t>
            </a:r>
          </a:p>
          <a:p>
            <a:pPr algn="just"/>
            <a:r>
              <a:rPr lang="fr-FR" dirty="0"/>
              <a:t>Réunion présentation aux différents maires </a:t>
            </a:r>
          </a:p>
          <a:p>
            <a:pPr algn="just"/>
            <a:endParaRPr lang="fr-FR" dirty="0"/>
          </a:p>
          <a:p>
            <a:pPr algn="just"/>
            <a:endParaRPr lang="fr-FR" b="1" u="sng" dirty="0">
              <a:solidFill>
                <a:srgbClr val="92D050"/>
              </a:solidFill>
            </a:endParaRPr>
          </a:p>
          <a:p>
            <a:pPr algn="just"/>
            <a:r>
              <a:rPr lang="fr-FR" b="1" u="sng" dirty="0">
                <a:solidFill>
                  <a:srgbClr val="92D050"/>
                </a:solidFill>
              </a:rPr>
              <a:t>Maison relais: </a:t>
            </a:r>
          </a:p>
          <a:p>
            <a:pPr algn="just"/>
            <a:r>
              <a:rPr lang="fr-FR" dirty="0"/>
              <a:t>Accompagnement des résidents</a:t>
            </a:r>
          </a:p>
          <a:p>
            <a:pPr algn="just"/>
            <a:endParaRPr lang="fr-FR" dirty="0"/>
          </a:p>
          <a:p>
            <a:pPr algn="just"/>
            <a:endParaRPr lang="fr-FR" b="1" u="sng" dirty="0">
              <a:solidFill>
                <a:srgbClr val="92D050"/>
              </a:solidFill>
            </a:endParaRPr>
          </a:p>
          <a:p>
            <a:pPr algn="just"/>
            <a:r>
              <a:rPr lang="fr-FR" b="1" u="sng" dirty="0">
                <a:solidFill>
                  <a:srgbClr val="92D050"/>
                </a:solidFill>
              </a:rPr>
              <a:t>Unis-cité:</a:t>
            </a:r>
            <a:r>
              <a:rPr lang="fr-FR" b="1" dirty="0">
                <a:solidFill>
                  <a:srgbClr val="92D050"/>
                </a:solidFill>
              </a:rPr>
              <a:t> </a:t>
            </a:r>
            <a:r>
              <a:rPr lang="fr-FR" dirty="0"/>
              <a:t>Rencontre et présentation de la PASS</a:t>
            </a:r>
          </a:p>
          <a:p>
            <a:pPr algn="just"/>
            <a:endParaRPr lang="fr-FR" dirty="0"/>
          </a:p>
          <a:p>
            <a:pPr algn="just"/>
            <a:endParaRPr lang="fr-FR" b="1" u="sng" dirty="0">
              <a:solidFill>
                <a:srgbClr val="92D050"/>
              </a:solidFill>
            </a:endParaRPr>
          </a:p>
          <a:p>
            <a:pPr lvl="1" algn="just"/>
            <a:endParaRPr lang="fr-FR" dirty="0"/>
          </a:p>
          <a:p>
            <a:pPr algn="just"/>
            <a:endParaRPr lang="fr-FR" dirty="0"/>
          </a:p>
          <a:p>
            <a:pPr algn="just"/>
            <a:endParaRPr lang="fr-FR" dirty="0"/>
          </a:p>
          <a:p>
            <a:endParaRPr lang="fr-FR" b="1" dirty="0">
              <a:solidFill>
                <a:srgbClr val="92D050"/>
              </a:solidFill>
            </a:endParaRPr>
          </a:p>
          <a:p>
            <a:endParaRPr lang="fr-FR" dirty="0"/>
          </a:p>
          <a:p>
            <a:endParaRPr lang="fr-FR" dirty="0"/>
          </a:p>
          <a:p>
            <a:endParaRPr lang="fr-FR" b="1" dirty="0">
              <a:solidFill>
                <a:srgbClr val="92D050"/>
              </a:solidFill>
            </a:endParaRPr>
          </a:p>
          <a:p>
            <a:endParaRPr lang="fr-FR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1303AEC1-E6B0-4B1A-8DF9-E5D71D4C3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91880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2AA243-35B9-4819-B186-39EBB68F7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Objectifs atteints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BACCBF9-25CD-498C-8B4A-A43A17E99D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679" y="2603499"/>
            <a:ext cx="8909688" cy="4057359"/>
          </a:xfrm>
        </p:spPr>
        <p:txBody>
          <a:bodyPr/>
          <a:lstStyle/>
          <a:p>
            <a:r>
              <a:rPr lang="fr-FR" dirty="0"/>
              <a:t>Réorganisation du fonctionnement de la PASS (médecin + agent d’accueil)</a:t>
            </a:r>
          </a:p>
          <a:p>
            <a:r>
              <a:rPr lang="fr-FR" dirty="0"/>
              <a:t>Présentation de la PASS à l’encadrement cadres et médecins</a:t>
            </a:r>
          </a:p>
          <a:p>
            <a:r>
              <a:rPr lang="fr-FR" dirty="0"/>
              <a:t>Formalisation du parcours SAU/PASS (sensibilisation des équipes + fiche de liaison)</a:t>
            </a:r>
          </a:p>
          <a:p>
            <a:r>
              <a:rPr lang="fr-FR" dirty="0"/>
              <a:t>Formalisation du parcours Urgences Pédiatriques/PASS (sensibilisation des équipes + fiche de liaison)</a:t>
            </a:r>
          </a:p>
          <a:p>
            <a:r>
              <a:rPr lang="fr-FR" dirty="0"/>
              <a:t>Poursuite de la collaboration avec le centre de vaccination (CHU de Caen)</a:t>
            </a:r>
          </a:p>
          <a:p>
            <a:r>
              <a:rPr lang="fr-FR" dirty="0"/>
              <a:t>Convention finalisée CPAM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18EF976-6DFF-4E49-B777-A6D481152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02233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AA70FF1-7EA1-46C2-B48B-8B8D85C832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3120" y="1073791"/>
            <a:ext cx="5728092" cy="4946009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fr-FR" dirty="0"/>
              <a:t>Difficultés d’accès aux consultations spécialisées: dermatologie, ophtalmologie, dentaire</a:t>
            </a:r>
          </a:p>
          <a:p>
            <a:pPr>
              <a:lnSpc>
                <a:spcPct val="150000"/>
              </a:lnSpc>
            </a:pPr>
            <a:r>
              <a:rPr lang="fr-FR" dirty="0"/>
              <a:t>Difficultés pour orienter les usagers vers un médecin généraliste</a:t>
            </a:r>
          </a:p>
          <a:p>
            <a:pPr>
              <a:lnSpc>
                <a:spcPct val="150000"/>
              </a:lnSpc>
            </a:pPr>
            <a:r>
              <a:rPr lang="fr-FR" dirty="0"/>
              <a:t>Arrivée de familles avec des pathologies lourdes/ chroniques</a:t>
            </a:r>
          </a:p>
          <a:p>
            <a:pPr>
              <a:lnSpc>
                <a:spcPct val="150000"/>
              </a:lnSpc>
            </a:pPr>
            <a:r>
              <a:rPr lang="fr-FR" dirty="0"/>
              <a:t>Difficulté de compréhension de la pathologie (observance des traitements)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DCECA9E-28B0-43A7-BCE7-F556DA4A6E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7562" y="2189528"/>
            <a:ext cx="4269997" cy="3835352"/>
          </a:xfrm>
        </p:spPr>
        <p:txBody>
          <a:bodyPr>
            <a:normAutofit/>
          </a:bodyPr>
          <a:lstStyle/>
          <a:p>
            <a:endParaRPr lang="fr-FR" sz="2800" dirty="0"/>
          </a:p>
          <a:p>
            <a:r>
              <a:rPr lang="fr-FR" sz="2800" dirty="0"/>
              <a:t>Freins et problématiques rencontrés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CF0B6A5C-2882-447B-B853-83B7EADCA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99834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84E4F2-4627-4374-9CEA-FE0AFDA880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1294390"/>
            <a:ext cx="8825658" cy="2677648"/>
          </a:xfrm>
        </p:spPr>
        <p:txBody>
          <a:bodyPr/>
          <a:lstStyle/>
          <a:p>
            <a:r>
              <a:rPr lang="fr-FR" dirty="0"/>
              <a:t>Projets pour l’année 2026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6C457BA-2847-4311-AA15-6586D1578C1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sz="2800" dirty="0"/>
              <a:t>Conclusion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E51E0E4-9593-42BB-9656-F7984E099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79356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D5DDEAF-2865-4917-A45E-FDE4CD5D3DC0}"/>
              </a:ext>
            </a:extLst>
          </p:cNvPr>
          <p:cNvSpPr txBox="1"/>
          <p:nvPr/>
        </p:nvSpPr>
        <p:spPr>
          <a:xfrm>
            <a:off x="0" y="1090569"/>
            <a:ext cx="11249637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fr-FR" dirty="0"/>
              <a:t>Protocoliser avec la pharmacie du CH de Flers, la délivrance des traitements 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endParaRPr lang="fr-FR" dirty="0"/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fr-FR" dirty="0"/>
              <a:t>Conventions à finaliser: Maison relai/Mission locale/ASTI </a:t>
            </a:r>
          </a:p>
          <a:p>
            <a:pPr lvl="0"/>
            <a:endParaRPr lang="fr-FR" dirty="0"/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fr-FR" dirty="0"/>
              <a:t>Maintenir le développement du partenariat avec les mairies</a:t>
            </a:r>
          </a:p>
          <a:p>
            <a:pPr lvl="0"/>
            <a:endParaRPr lang="fr-FR" dirty="0"/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fr-FR" dirty="0"/>
              <a:t>Maintenir la collaboration avec la coordination régionale : structure ressource</a:t>
            </a:r>
          </a:p>
          <a:p>
            <a:pPr lvl="0"/>
            <a:r>
              <a:rPr lang="fr-FR" dirty="0"/>
              <a:t> 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fr-FR" dirty="0"/>
              <a:t>Programmer des interventions dans les IFAS et IFSI afin de présenter aux futurs professionnels les missions de la PASS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endParaRPr lang="fr-FR" dirty="0"/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fr-FR" dirty="0"/>
              <a:t>Présentation de la PASS aux internes (CH de Flers)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endParaRPr lang="fr-FR" dirty="0"/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fr-FR" dirty="0"/>
              <a:t>Continuer de développer le partenariat avec les diverses associations du territoire.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endParaRPr lang="fr-FR" dirty="0"/>
          </a:p>
          <a:p>
            <a:pPr lvl="0"/>
            <a:endParaRPr lang="fr-FR" dirty="0"/>
          </a:p>
          <a:p>
            <a:endParaRPr lang="fr-FR" b="1" dirty="0">
              <a:solidFill>
                <a:srgbClr val="92D05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dirty="0"/>
          </a:p>
          <a:p>
            <a:endParaRPr lang="fr-FR" dirty="0"/>
          </a:p>
          <a:p>
            <a:endParaRPr lang="fr-FR" b="1" dirty="0">
              <a:solidFill>
                <a:srgbClr val="92D050"/>
              </a:solidFill>
            </a:endParaRPr>
          </a:p>
          <a:p>
            <a:endParaRPr lang="fr-FR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CF99368-39AF-4924-AFE2-3F3679840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5524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F7A211CB-F1EC-4BFA-9A3C-9A5D1E85E4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1971413"/>
            <a:ext cx="8825658" cy="3667387"/>
          </a:xfrm>
        </p:spPr>
        <p:txBody>
          <a:bodyPr>
            <a:normAutofit/>
          </a:bodyPr>
          <a:lstStyle/>
          <a:p>
            <a:pPr algn="ctr"/>
            <a:endParaRPr lang="fr-FR" sz="4000" dirty="0"/>
          </a:p>
          <a:p>
            <a:pPr algn="ctr"/>
            <a:r>
              <a:rPr lang="fr-FR" sz="4000" dirty="0"/>
              <a:t>Merci de votre attention</a:t>
            </a:r>
          </a:p>
        </p:txBody>
      </p:sp>
      <p:pic>
        <p:nvPicPr>
          <p:cNvPr id="4" name="Image 3" descr="C:\Users\LEGAUR\AppData\Local\Temp\_ZCTmp.Dir\LOGO.jpg">
            <a:extLst>
              <a:ext uri="{FF2B5EF4-FFF2-40B4-BE49-F238E27FC236}">
                <a16:creationId xmlns:a16="http://schemas.microsoft.com/office/drawing/2014/main" id="{BF5F1721-E12B-48A7-B7DB-74CE4C3255D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4837" y="5040630"/>
            <a:ext cx="1303020" cy="119634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25D9D235-1D8A-43CD-95E5-856A12CB0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650466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lle d’ions">
  <a:themeElements>
    <a:clrScheme name="Ion Boardroom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A3AB87EF-B655-4FFF-8D05-F333AD7F2789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TM02900722[[fn=Salle Ion]]</Template>
  <TotalTime>2353</TotalTime>
  <Words>1032</Words>
  <Application>Microsoft Office PowerPoint</Application>
  <PresentationFormat>Grand écran</PresentationFormat>
  <Paragraphs>242</Paragraphs>
  <Slides>20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7" baseType="lpstr">
      <vt:lpstr>Arial</vt:lpstr>
      <vt:lpstr>Calibri</vt:lpstr>
      <vt:lpstr>Century Gothic</vt:lpstr>
      <vt:lpstr>Times New Roman</vt:lpstr>
      <vt:lpstr>Wingdings</vt:lpstr>
      <vt:lpstr>Wingdings 3</vt:lpstr>
      <vt:lpstr>Salle d’ions</vt:lpstr>
      <vt:lpstr>Permanence d’Accès Aux Soins de Santé CH Monod Flers</vt:lpstr>
      <vt:lpstr>Cadre législatif de la PASS</vt:lpstr>
      <vt:lpstr>Présentation de la PASS</vt:lpstr>
      <vt:lpstr>Présentation PowerPoint</vt:lpstr>
      <vt:lpstr>Les locaux</vt:lpstr>
      <vt:lpstr>Accueil</vt:lpstr>
      <vt:lpstr>Schéma du parcours</vt:lpstr>
      <vt:lpstr>  ″ Activité pour l ’année 2025 ″</vt:lpstr>
      <vt:lpstr>Le profil des patients</vt:lpstr>
      <vt:lpstr>Le profil des patients</vt:lpstr>
      <vt:lpstr>Accueil / Secrétariat Accueil et coordination </vt:lpstr>
      <vt:lpstr>L’accompagnement médico-social</vt:lpstr>
      <vt:lpstr>Aller vers</vt:lpstr>
      <vt:lpstr>Présentation PowerPoint</vt:lpstr>
      <vt:lpstr>Présentation PowerPoint</vt:lpstr>
      <vt:lpstr>Objectifs atteints</vt:lpstr>
      <vt:lpstr>Présentation PowerPoint</vt:lpstr>
      <vt:lpstr>Projets pour l’année 2026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Service de la Permanence d’Accès Aux Soins de Santé CH Monod Flers</dc:title>
  <dc:creator>LEGUEDE Aurélie</dc:creator>
  <cp:lastModifiedBy>HAMELET Alexandra</cp:lastModifiedBy>
  <cp:revision>163</cp:revision>
  <cp:lastPrinted>2026-03-27T11:31:01Z</cp:lastPrinted>
  <dcterms:created xsi:type="dcterms:W3CDTF">2023-05-19T08:53:45Z</dcterms:created>
  <dcterms:modified xsi:type="dcterms:W3CDTF">2026-04-01T11:57:27Z</dcterms:modified>
</cp:coreProperties>
</file>