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0" r:id="rId2"/>
    <p:sldId id="283" r:id="rId3"/>
    <p:sldId id="284" r:id="rId4"/>
    <p:sldId id="287" r:id="rId5"/>
    <p:sldId id="311" r:id="rId6"/>
    <p:sldId id="299" r:id="rId7"/>
    <p:sldId id="304" r:id="rId8"/>
    <p:sldId id="306" r:id="rId9"/>
    <p:sldId id="309" r:id="rId10"/>
    <p:sldId id="310" r:id="rId11"/>
    <p:sldId id="313" r:id="rId12"/>
    <p:sldId id="312" r:id="rId13"/>
    <p:sldId id="308" r:id="rId14"/>
    <p:sldId id="290" r:id="rId15"/>
    <p:sldId id="289" r:id="rId16"/>
    <p:sldId id="292" r:id="rId17"/>
    <p:sldId id="294" r:id="rId18"/>
    <p:sldId id="297" r:id="rId19"/>
    <p:sldId id="296" r:id="rId20"/>
    <p:sldId id="307" r:id="rId21"/>
    <p:sldId id="295" r:id="rId22"/>
  </p:sldIdLst>
  <p:sldSz cx="12192000" cy="6858000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3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F6A2"/>
    <a:srgbClr val="F4FB9D"/>
    <a:srgbClr val="5B9BD5"/>
    <a:srgbClr val="00B050"/>
    <a:srgbClr val="A9D18E"/>
    <a:srgbClr val="FFE699"/>
    <a:srgbClr val="000000"/>
    <a:srgbClr val="FF9999"/>
    <a:srgbClr val="5FAB91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6305" autoAdjust="0"/>
  </p:normalViewPr>
  <p:slideViewPr>
    <p:cSldViewPr snapToGrid="0">
      <p:cViewPr varScale="1">
        <p:scale>
          <a:sx n="76" d="100"/>
          <a:sy n="76" d="100"/>
        </p:scale>
        <p:origin x="594" y="96"/>
      </p:cViewPr>
      <p:guideLst>
        <p:guide orient="horz" pos="2160"/>
        <p:guide pos="23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8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918228535874435"/>
          <c:y val="0.14480883152528523"/>
          <c:w val="0.48126568659943453"/>
          <c:h val="0.7973003900450998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cat>
            <c:strRef>
              <c:f>'[Copie de Copie de recueil pour les PASS 2024 MAJ (2).xls]PROFIL'!$A$64:$A$83</c:f>
              <c:strCache>
                <c:ptCount val="20"/>
                <c:pt idx="0">
                  <c:v>Intiative de la personne </c:v>
                </c:pt>
                <c:pt idx="1">
                  <c:v>Entourage</c:v>
                </c:pt>
                <c:pt idx="2">
                  <c:v>Etablissement de Santé de la PASS</c:v>
                </c:pt>
                <c:pt idx="3">
                  <c:v>Autres établissement de Santé</c:v>
                </c:pt>
                <c:pt idx="4">
                  <c:v>EMPP</c:v>
                </c:pt>
                <c:pt idx="5">
                  <c:v>Professionnels de santé libéraux</c:v>
                </c:pt>
                <c:pt idx="6">
                  <c:v>Dispositif d'Appui à la coordination ( DAC)</c:v>
                </c:pt>
                <c:pt idx="7">
                  <c:v>Préfecture </c:v>
                </c:pt>
                <c:pt idx="8">
                  <c:v>Services de la ville </c:v>
                </c:pt>
                <c:pt idx="9">
                  <c:v>Services du Conseil Départemental</c:v>
                </c:pt>
                <c:pt idx="10">
                  <c:v>mission locale</c:v>
                </c:pt>
                <c:pt idx="11">
                  <c:v>Structures d'hébergement</c:v>
                </c:pt>
                <c:pt idx="12">
                  <c:v>Structures associatives et caritatives sans hébergement</c:v>
                </c:pt>
                <c:pt idx="13">
                  <c:v>Maraudes /accueil de jour</c:v>
                </c:pt>
                <c:pt idx="14">
                  <c:v>Organismes d'assurance maladie</c:v>
                </c:pt>
                <c:pt idx="15">
                  <c:v>Services Justice/police</c:v>
                </c:pt>
                <c:pt idx="16">
                  <c:v>Mandataire judiciaire</c:v>
                </c:pt>
                <c:pt idx="17">
                  <c:v>Autre PASS</c:v>
                </c:pt>
                <c:pt idx="18">
                  <c:v>Autres partenaires</c:v>
                </c:pt>
                <c:pt idx="19">
                  <c:v>manque de médecins traitants disponibles en ville </c:v>
                </c:pt>
              </c:strCache>
            </c:strRef>
          </c:cat>
          <c:val>
            <c:numRef>
              <c:f>'[Copie de Copie de recueil pour les PASS 2024 MAJ (2).xls]PROFIL'!$B$64:$B$83</c:f>
              <c:numCache>
                <c:formatCode>General</c:formatCode>
                <c:ptCount val="20"/>
                <c:pt idx="0">
                  <c:v>19</c:v>
                </c:pt>
                <c:pt idx="1">
                  <c:v>7</c:v>
                </c:pt>
                <c:pt idx="2">
                  <c:v>72</c:v>
                </c:pt>
                <c:pt idx="3">
                  <c:v>1</c:v>
                </c:pt>
                <c:pt idx="4">
                  <c:v>0</c:v>
                </c:pt>
                <c:pt idx="5">
                  <c:v>4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  <c:pt idx="9">
                  <c:v>7</c:v>
                </c:pt>
                <c:pt idx="10">
                  <c:v>0</c:v>
                </c:pt>
                <c:pt idx="11">
                  <c:v>26</c:v>
                </c:pt>
                <c:pt idx="12">
                  <c:v>73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4</c:v>
                </c:pt>
                <c:pt idx="18">
                  <c:v>3</c:v>
                </c:pt>
                <c:pt idx="1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46-472C-84B4-0D590FE2C8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43968"/>
        <c:axId val="1"/>
      </c:barChart>
      <c:catAx>
        <c:axId val="19443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2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9443968"/>
        <c:crossesAt val="1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C0C0C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fr-FR"/>
              <a:t>Tranches d'âge</a:t>
            </a:r>
          </a:p>
        </c:rich>
      </c:tx>
      <c:layout>
        <c:manualLayout>
          <c:xMode val="edge"/>
          <c:yMode val="edge"/>
          <c:x val="0.36667869641294842"/>
          <c:y val="4.138095366065589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916924714622732E-2"/>
          <c:y val="0.28621707693923482"/>
          <c:w val="0.8875289285340221"/>
          <c:h val="0.5965729434998509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cat>
            <c:strRef>
              <c:f>'[Copie de Copie de recueil pour les PASS 2024 MAJ (1).xls]PROFIL'!$A$27:$A$34</c:f>
              <c:strCache>
                <c:ptCount val="8"/>
                <c:pt idx="0">
                  <c:v>0 / 6</c:v>
                </c:pt>
                <c:pt idx="1">
                  <c:v> 7 / 17</c:v>
                </c:pt>
                <c:pt idx="2">
                  <c:v>18/25</c:v>
                </c:pt>
                <c:pt idx="3">
                  <c:v>26/35</c:v>
                </c:pt>
                <c:pt idx="4">
                  <c:v>36/45</c:v>
                </c:pt>
                <c:pt idx="5">
                  <c:v> 46/55</c:v>
                </c:pt>
                <c:pt idx="6">
                  <c:v>56/65</c:v>
                </c:pt>
                <c:pt idx="7">
                  <c:v>66 et +</c:v>
                </c:pt>
              </c:strCache>
            </c:strRef>
          </c:cat>
          <c:val>
            <c:numRef>
              <c:f>'[Copie de Copie de recueil pour les PASS 2024 MAJ (1).xls]PROFIL'!$B$27:$B$34</c:f>
              <c:numCache>
                <c:formatCode>General</c:formatCode>
                <c:ptCount val="8"/>
                <c:pt idx="0">
                  <c:v>18</c:v>
                </c:pt>
                <c:pt idx="1">
                  <c:v>22</c:v>
                </c:pt>
                <c:pt idx="2">
                  <c:v>19</c:v>
                </c:pt>
                <c:pt idx="3">
                  <c:v>28</c:v>
                </c:pt>
                <c:pt idx="4">
                  <c:v>23</c:v>
                </c:pt>
                <c:pt idx="5">
                  <c:v>44</c:v>
                </c:pt>
                <c:pt idx="6">
                  <c:v>30</c:v>
                </c:pt>
                <c:pt idx="7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EC-481C-BAA4-241D5715F9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6388864"/>
        <c:axId val="1"/>
      </c:barChart>
      <c:catAx>
        <c:axId val="57638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76388864"/>
        <c:crossesAt val="1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C0C0C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fr-FR"/>
              <a:t>Hébergement</a:t>
            </a:r>
          </a:p>
        </c:rich>
      </c:tx>
      <c:layout>
        <c:manualLayout>
          <c:xMode val="edge"/>
          <c:yMode val="edge"/>
          <c:x val="0.3890066587976313"/>
          <c:y val="3.78562143454465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2108566830188972E-2"/>
          <c:y val="0.27130255161897215"/>
          <c:w val="0.89756189764945749"/>
          <c:h val="0.3848710615990070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cat>
            <c:strRef>
              <c:f>'[Copie de Copie de recueil pour les PASS 2024 MAJ (1).xls]PROFIL'!$B$95:$B$102</c:f>
              <c:strCache>
                <c:ptCount val="8"/>
                <c:pt idx="0">
                  <c:v>Fixe /stable</c:v>
                </c:pt>
                <c:pt idx="1">
                  <c:v>Mobile / Caravane</c:v>
                </c:pt>
                <c:pt idx="2">
                  <c:v>Famille, Ami</c:v>
                </c:pt>
                <c:pt idx="3">
                  <c:v>Foyer</c:v>
                </c:pt>
                <c:pt idx="4">
                  <c:v>Hôtel, urgence, 115</c:v>
                </c:pt>
                <c:pt idx="5">
                  <c:v>Sans Hébergement, rue</c:v>
                </c:pt>
                <c:pt idx="6">
                  <c:v>Bidonville, squat</c:v>
                </c:pt>
                <c:pt idx="7">
                  <c:v>Autre </c:v>
                </c:pt>
              </c:strCache>
            </c:strRef>
          </c:cat>
          <c:val>
            <c:numRef>
              <c:f>'[Copie de Copie de recueil pour les PASS 2024 MAJ (1).xls]PROFIL'!$C$95:$C$102</c:f>
              <c:numCache>
                <c:formatCode>General</c:formatCode>
                <c:ptCount val="8"/>
                <c:pt idx="0">
                  <c:v>139</c:v>
                </c:pt>
                <c:pt idx="1">
                  <c:v>5</c:v>
                </c:pt>
                <c:pt idx="2">
                  <c:v>36</c:v>
                </c:pt>
                <c:pt idx="3">
                  <c:v>19</c:v>
                </c:pt>
                <c:pt idx="4">
                  <c:v>0</c:v>
                </c:pt>
                <c:pt idx="5">
                  <c:v>19</c:v>
                </c:pt>
                <c:pt idx="6">
                  <c:v>4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50-49DE-8F91-3C5221033F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6404256"/>
        <c:axId val="1"/>
      </c:barChart>
      <c:catAx>
        <c:axId val="57640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76404256"/>
        <c:crossesAt val="1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C0C0C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fr-FR"/>
              <a:t>Problématiques reperées par une IDE ou MED</a:t>
            </a:r>
          </a:p>
        </c:rich>
      </c:tx>
      <c:layout>
        <c:manualLayout>
          <c:xMode val="edge"/>
          <c:yMode val="edge"/>
          <c:x val="0.22437551918194476"/>
          <c:y val="2.850443694538182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8163043197956095"/>
          <c:y val="0.12166597384016009"/>
          <c:w val="0.6314462156799503"/>
          <c:h val="0.7797003041991730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cat>
            <c:strRef>
              <c:f>'[Copie de Copie de recueil pour les PASS 2024 MAJ (1).xls]IDE'!$A$13:$A$27</c:f>
              <c:strCache>
                <c:ptCount val="15"/>
                <c:pt idx="0">
                  <c:v>Dossier en cours </c:v>
                </c:pt>
                <c:pt idx="1">
                  <c:v>Conso régulière d'alcool</c:v>
                </c:pt>
                <c:pt idx="2">
                  <c:v>Tabac</c:v>
                </c:pt>
                <c:pt idx="3">
                  <c:v>Conso Autres produits</c:v>
                </c:pt>
                <c:pt idx="4">
                  <c:v>Retard de vaccination</c:v>
                </c:pt>
                <c:pt idx="5">
                  <c:v>Rupture de soins &lt; 1 an</c:v>
                </c:pt>
                <c:pt idx="6">
                  <c:v>Rupture de soins &gt; 1 an</c:v>
                </c:pt>
                <c:pt idx="7">
                  <c:v>Détresse, Epuisement</c:v>
                </c:pt>
                <c:pt idx="8">
                  <c:v>Troubles psychologiques</c:v>
                </c:pt>
                <c:pt idx="9">
                  <c:v>Hygiène</c:v>
                </c:pt>
                <c:pt idx="10">
                  <c:v>Isolement social</c:v>
                </c:pt>
                <c:pt idx="11">
                  <c:v>Maltraitance</c:v>
                </c:pt>
                <c:pt idx="12">
                  <c:v>Logement inadapté à l'état de santé</c:v>
                </c:pt>
                <c:pt idx="13">
                  <c:v>Difficultés liées à l'approche culturelle</c:v>
                </c:pt>
                <c:pt idx="14">
                  <c:v>Difficultés liées à l'expression, la compréhension</c:v>
                </c:pt>
              </c:strCache>
            </c:strRef>
          </c:cat>
          <c:val>
            <c:numRef>
              <c:f>'[Copie de Copie de recueil pour les PASS 2024 MAJ (1).xls]IDE'!$B$13:$B$27</c:f>
              <c:numCache>
                <c:formatCode>General</c:formatCode>
                <c:ptCount val="15"/>
                <c:pt idx="0">
                  <c:v>0</c:v>
                </c:pt>
                <c:pt idx="1">
                  <c:v>31</c:v>
                </c:pt>
                <c:pt idx="2">
                  <c:v>39</c:v>
                </c:pt>
                <c:pt idx="3">
                  <c:v>12</c:v>
                </c:pt>
                <c:pt idx="4">
                  <c:v>9</c:v>
                </c:pt>
                <c:pt idx="5">
                  <c:v>11</c:v>
                </c:pt>
                <c:pt idx="6">
                  <c:v>18</c:v>
                </c:pt>
                <c:pt idx="7">
                  <c:v>13</c:v>
                </c:pt>
                <c:pt idx="8">
                  <c:v>33</c:v>
                </c:pt>
                <c:pt idx="9">
                  <c:v>10</c:v>
                </c:pt>
                <c:pt idx="10">
                  <c:v>52</c:v>
                </c:pt>
                <c:pt idx="11">
                  <c:v>5</c:v>
                </c:pt>
                <c:pt idx="12">
                  <c:v>11</c:v>
                </c:pt>
                <c:pt idx="13">
                  <c:v>21</c:v>
                </c:pt>
                <c:pt idx="1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A5-48B9-8FDE-B30AABF39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74153216"/>
        <c:axId val="1"/>
      </c:barChart>
      <c:catAx>
        <c:axId val="574153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2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74153216"/>
        <c:crossesAt val="1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C0C0C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fr-FR"/>
              <a:t>Actes</a:t>
            </a:r>
          </a:p>
        </c:rich>
      </c:tx>
      <c:layout>
        <c:manualLayout>
          <c:xMode val="edge"/>
          <c:yMode val="edge"/>
          <c:x val="0.44873275455952621"/>
          <c:y val="4.152394445504000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757193528225286E-2"/>
          <c:y val="0.27336521531602376"/>
          <c:w val="0.90296038161430381"/>
          <c:h val="0.314889045490609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cat>
            <c:strRef>
              <c:f>'[Copie de Copie de recueil pour les PASS 2024 MAJ (1).xls]IDE'!$A$70:$A$80</c:f>
              <c:strCache>
                <c:ptCount val="11"/>
                <c:pt idx="0">
                  <c:v>Pansement</c:v>
                </c:pt>
                <c:pt idx="1">
                  <c:v>Aérosol</c:v>
                </c:pt>
                <c:pt idx="2">
                  <c:v>Labo</c:v>
                </c:pt>
                <c:pt idx="3">
                  <c:v>Vaccin</c:v>
                </c:pt>
                <c:pt idx="4">
                  <c:v>Prise de constantes</c:v>
                </c:pt>
                <c:pt idx="5">
                  <c:v> ECG (acte délégué)</c:v>
                </c:pt>
                <c:pt idx="6">
                  <c:v>Gestes d'urgence</c:v>
                </c:pt>
                <c:pt idx="7">
                  <c:v>Délivrance Traitement</c:v>
                </c:pt>
                <c:pt idx="8">
                  <c:v>rattrapage vaccinal
1ere injection
</c:v>
                </c:pt>
                <c:pt idx="9">
                  <c:v>soin d'hygiène et confort</c:v>
                </c:pt>
                <c:pt idx="10">
                  <c:v>TROD</c:v>
                </c:pt>
              </c:strCache>
            </c:strRef>
          </c:cat>
          <c:val>
            <c:numRef>
              <c:f>'[Copie de Copie de recueil pour les PASS 2024 MAJ (1).xls]IDE'!$B$70:$B$80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9</c:v>
                </c:pt>
                <c:pt idx="3">
                  <c:v>2</c:v>
                </c:pt>
                <c:pt idx="4">
                  <c:v>24</c:v>
                </c:pt>
                <c:pt idx="5">
                  <c:v>0</c:v>
                </c:pt>
                <c:pt idx="6">
                  <c:v>0</c:v>
                </c:pt>
                <c:pt idx="7">
                  <c:v>26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C1-4C78-A091-F24541BB7F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280736"/>
        <c:axId val="1"/>
      </c:barChart>
      <c:catAx>
        <c:axId val="57428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574280736"/>
        <c:crossesAt val="1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C0C0C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fr-FR"/>
              <a:t>Problématique/diagnostic </a:t>
            </a:r>
          </a:p>
        </c:rich>
      </c:tx>
      <c:layout>
        <c:manualLayout>
          <c:xMode val="edge"/>
          <c:yMode val="edge"/>
          <c:x val="0.35278460589026939"/>
          <c:y val="1.33337207387821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45378342710286868"/>
          <c:y val="0.10788209747201644"/>
          <c:w val="0.50783913315274021"/>
          <c:h val="0.7685084246882968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'[Copie de Copie de recueil pour les PASS 2024 MAJ (2).xls]SOCIAL'!$B$69</c:f>
              <c:strCache>
                <c:ptCount val="1"/>
                <c:pt idx="0">
                  <c:v>Motif de la première demande d'intervention sociale par la personne ou le partenaire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cat>
            <c:strRef>
              <c:f>'[Copie de Copie de recueil pour les PASS 2024 MAJ (2).xls]SOCIAL'!$A$70:$A$89</c:f>
              <c:strCache>
                <c:ptCount val="20"/>
                <c:pt idx="0">
                  <c:v>Admini_Accès aux droits en lien avec l'état de santé</c:v>
                </c:pt>
                <c:pt idx="1">
                  <c:v>Admini_Accès aux soins (contact professionnel)</c:v>
                </c:pt>
                <c:pt idx="2">
                  <c:v>Admini_Autre</c:v>
                </c:pt>
                <c:pt idx="3">
                  <c:v>Conflits</c:v>
                </c:pt>
                <c:pt idx="4">
                  <c:v>Demande d'institutionnalisation</c:v>
                </c:pt>
                <c:pt idx="5">
                  <c:v>Détresse, épuisement</c:v>
                </c:pt>
                <c:pt idx="6">
                  <c:v>Eval. Sociale en vue d'une admission en établissement</c:v>
                </c:pt>
                <c:pt idx="7">
                  <c:v>Evaluation des conditions de vie :</c:v>
                </c:pt>
                <c:pt idx="8">
                  <c:v>Hygiène</c:v>
                </c:pt>
                <c:pt idx="9">
                  <c:v>Isolement social</c:v>
                </c:pt>
                <c:pt idx="10">
                  <c:v>Problématique d'hébergement, logement</c:v>
                </c:pt>
                <c:pt idx="11">
                  <c:v>Problématiques liées au séjour en France</c:v>
                </c:pt>
                <c:pt idx="12">
                  <c:v>Problème d'addiction</c:v>
                </c:pt>
                <c:pt idx="13">
                  <c:v>Problèmes financiers</c:v>
                </c:pt>
                <c:pt idx="14">
                  <c:v>Problèmes psychiques ou apparentés</c:v>
                </c:pt>
                <c:pt idx="15">
                  <c:v>Problème d'autonomie ou de handicap</c:v>
                </c:pt>
                <c:pt idx="16">
                  <c:v>Situation de vulnérabilité</c:v>
                </c:pt>
                <c:pt idx="17">
                  <c:v>Enfants en risques</c:v>
                </c:pt>
                <c:pt idx="18">
                  <c:v>Violence, Maltraitance ou négligence </c:v>
                </c:pt>
                <c:pt idx="19">
                  <c:v>Problématiques liées à l'habitat indigne, incurie</c:v>
                </c:pt>
              </c:strCache>
            </c:strRef>
          </c:cat>
          <c:val>
            <c:numRef>
              <c:f>'[Copie de Copie de recueil pour les PASS 2024 MAJ (2).xls]SOCIAL'!$B$70:$B$89</c:f>
              <c:numCache>
                <c:formatCode>General</c:formatCode>
                <c:ptCount val="20"/>
                <c:pt idx="0">
                  <c:v>179</c:v>
                </c:pt>
                <c:pt idx="1">
                  <c:v>188</c:v>
                </c:pt>
                <c:pt idx="2">
                  <c:v>62</c:v>
                </c:pt>
                <c:pt idx="3">
                  <c:v>34</c:v>
                </c:pt>
                <c:pt idx="4">
                  <c:v>21</c:v>
                </c:pt>
                <c:pt idx="5">
                  <c:v>138</c:v>
                </c:pt>
                <c:pt idx="6">
                  <c:v>12</c:v>
                </c:pt>
                <c:pt idx="7">
                  <c:v>199</c:v>
                </c:pt>
                <c:pt idx="8">
                  <c:v>173</c:v>
                </c:pt>
                <c:pt idx="9">
                  <c:v>352</c:v>
                </c:pt>
                <c:pt idx="10">
                  <c:v>187</c:v>
                </c:pt>
                <c:pt idx="11">
                  <c:v>19</c:v>
                </c:pt>
                <c:pt idx="12">
                  <c:v>144</c:v>
                </c:pt>
                <c:pt idx="13">
                  <c:v>183</c:v>
                </c:pt>
                <c:pt idx="14">
                  <c:v>168</c:v>
                </c:pt>
                <c:pt idx="15">
                  <c:v>160</c:v>
                </c:pt>
                <c:pt idx="16">
                  <c:v>193</c:v>
                </c:pt>
                <c:pt idx="17">
                  <c:v>21</c:v>
                </c:pt>
                <c:pt idx="18">
                  <c:v>69</c:v>
                </c:pt>
                <c:pt idx="19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66-4381-8CDC-8FC092789A09}"/>
            </c:ext>
          </c:extLst>
        </c:ser>
        <c:ser>
          <c:idx val="1"/>
          <c:order val="1"/>
          <c:tx>
            <c:strRef>
              <c:f>'[Copie de Copie de recueil pour les PASS 2024 MAJ (2).xls]SOCIAL'!$C$69</c:f>
              <c:strCache>
                <c:ptCount val="1"/>
                <c:pt idx="0">
                  <c:v>Diagnostic social après évaluation 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strRef>
              <c:f>'[Copie de Copie de recueil pour les PASS 2024 MAJ (2).xls]SOCIAL'!$A$70:$A$89</c:f>
              <c:strCache>
                <c:ptCount val="20"/>
                <c:pt idx="0">
                  <c:v>Admini_Accès aux droits en lien avec l'état de santé</c:v>
                </c:pt>
                <c:pt idx="1">
                  <c:v>Admini_Accès aux soins (contact professionnel)</c:v>
                </c:pt>
                <c:pt idx="2">
                  <c:v>Admini_Autre</c:v>
                </c:pt>
                <c:pt idx="3">
                  <c:v>Conflits</c:v>
                </c:pt>
                <c:pt idx="4">
                  <c:v>Demande d'institutionnalisation</c:v>
                </c:pt>
                <c:pt idx="5">
                  <c:v>Détresse, épuisement</c:v>
                </c:pt>
                <c:pt idx="6">
                  <c:v>Eval. Sociale en vue d'une admission en établissement</c:v>
                </c:pt>
                <c:pt idx="7">
                  <c:v>Evaluation des conditions de vie :</c:v>
                </c:pt>
                <c:pt idx="8">
                  <c:v>Hygiène</c:v>
                </c:pt>
                <c:pt idx="9">
                  <c:v>Isolement social</c:v>
                </c:pt>
                <c:pt idx="10">
                  <c:v>Problématique d'hébergement, logement</c:v>
                </c:pt>
                <c:pt idx="11">
                  <c:v>Problématiques liées au séjour en France</c:v>
                </c:pt>
                <c:pt idx="12">
                  <c:v>Problème d'addiction</c:v>
                </c:pt>
                <c:pt idx="13">
                  <c:v>Problèmes financiers</c:v>
                </c:pt>
                <c:pt idx="14">
                  <c:v>Problèmes psychiques ou apparentés</c:v>
                </c:pt>
                <c:pt idx="15">
                  <c:v>Problème d'autonomie ou de handicap</c:v>
                </c:pt>
                <c:pt idx="16">
                  <c:v>Situation de vulnérabilité</c:v>
                </c:pt>
                <c:pt idx="17">
                  <c:v>Enfants en risques</c:v>
                </c:pt>
                <c:pt idx="18">
                  <c:v>Violence, Maltraitance ou négligence </c:v>
                </c:pt>
                <c:pt idx="19">
                  <c:v>Problématiques liées à l'habitat indigne, incurie</c:v>
                </c:pt>
              </c:strCache>
            </c:strRef>
          </c:cat>
          <c:val>
            <c:numRef>
              <c:f>'[Copie de Copie de recueil pour les PASS 2024 MAJ (2).xls]SOCIAL'!$C$70:$C$89</c:f>
              <c:numCache>
                <c:formatCode>General</c:formatCode>
                <c:ptCount val="20"/>
                <c:pt idx="0">
                  <c:v>165</c:v>
                </c:pt>
                <c:pt idx="1">
                  <c:v>114</c:v>
                </c:pt>
                <c:pt idx="2">
                  <c:v>54</c:v>
                </c:pt>
                <c:pt idx="3">
                  <c:v>32</c:v>
                </c:pt>
                <c:pt idx="4">
                  <c:v>14</c:v>
                </c:pt>
                <c:pt idx="5">
                  <c:v>138</c:v>
                </c:pt>
                <c:pt idx="6">
                  <c:v>10</c:v>
                </c:pt>
                <c:pt idx="7">
                  <c:v>196</c:v>
                </c:pt>
                <c:pt idx="8">
                  <c:v>166</c:v>
                </c:pt>
                <c:pt idx="9">
                  <c:v>333</c:v>
                </c:pt>
                <c:pt idx="10">
                  <c:v>178</c:v>
                </c:pt>
                <c:pt idx="11">
                  <c:v>9</c:v>
                </c:pt>
                <c:pt idx="12">
                  <c:v>138</c:v>
                </c:pt>
                <c:pt idx="13">
                  <c:v>180</c:v>
                </c:pt>
                <c:pt idx="14">
                  <c:v>165</c:v>
                </c:pt>
                <c:pt idx="15">
                  <c:v>155</c:v>
                </c:pt>
                <c:pt idx="16">
                  <c:v>172</c:v>
                </c:pt>
                <c:pt idx="17">
                  <c:v>20</c:v>
                </c:pt>
                <c:pt idx="18">
                  <c:v>68</c:v>
                </c:pt>
                <c:pt idx="19">
                  <c:v>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66-4381-8CDC-8FC092789A09}"/>
            </c:ext>
          </c:extLst>
        </c:ser>
        <c:ser>
          <c:idx val="2"/>
          <c:order val="2"/>
          <c:tx>
            <c:strRef>
              <c:f>'[Copie de Copie de recueil pour les PASS 2024 MAJ (2).xls]SOCIAL'!$D$69</c:f>
              <c:strCache>
                <c:ptCount val="1"/>
                <c:pt idx="0">
                  <c:v>Motif de la demande d'intervention sociale apparu lors des enretiens suivants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</c:spPr>
          <c:invertIfNegative val="0"/>
          <c:cat>
            <c:strRef>
              <c:f>'[Copie de Copie de recueil pour les PASS 2024 MAJ (2).xls]SOCIAL'!$A$70:$A$89</c:f>
              <c:strCache>
                <c:ptCount val="20"/>
                <c:pt idx="0">
                  <c:v>Admini_Accès aux droits en lien avec l'état de santé</c:v>
                </c:pt>
                <c:pt idx="1">
                  <c:v>Admini_Accès aux soins (contact professionnel)</c:v>
                </c:pt>
                <c:pt idx="2">
                  <c:v>Admini_Autre</c:v>
                </c:pt>
                <c:pt idx="3">
                  <c:v>Conflits</c:v>
                </c:pt>
                <c:pt idx="4">
                  <c:v>Demande d'institutionnalisation</c:v>
                </c:pt>
                <c:pt idx="5">
                  <c:v>Détresse, épuisement</c:v>
                </c:pt>
                <c:pt idx="6">
                  <c:v>Eval. Sociale en vue d'une admission en établissement</c:v>
                </c:pt>
                <c:pt idx="7">
                  <c:v>Evaluation des conditions de vie :</c:v>
                </c:pt>
                <c:pt idx="8">
                  <c:v>Hygiène</c:v>
                </c:pt>
                <c:pt idx="9">
                  <c:v>Isolement social</c:v>
                </c:pt>
                <c:pt idx="10">
                  <c:v>Problématique d'hébergement, logement</c:v>
                </c:pt>
                <c:pt idx="11">
                  <c:v>Problématiques liées au séjour en France</c:v>
                </c:pt>
                <c:pt idx="12">
                  <c:v>Problème d'addiction</c:v>
                </c:pt>
                <c:pt idx="13">
                  <c:v>Problèmes financiers</c:v>
                </c:pt>
                <c:pt idx="14">
                  <c:v>Problèmes psychiques ou apparentés</c:v>
                </c:pt>
                <c:pt idx="15">
                  <c:v>Problème d'autonomie ou de handicap</c:v>
                </c:pt>
                <c:pt idx="16">
                  <c:v>Situation de vulnérabilité</c:v>
                </c:pt>
                <c:pt idx="17">
                  <c:v>Enfants en risques</c:v>
                </c:pt>
                <c:pt idx="18">
                  <c:v>Violence, Maltraitance ou négligence </c:v>
                </c:pt>
                <c:pt idx="19">
                  <c:v>Problématiques liées à l'habitat indigne, incurie</c:v>
                </c:pt>
              </c:strCache>
            </c:strRef>
          </c:cat>
          <c:val>
            <c:numRef>
              <c:f>'[Copie de Copie de recueil pour les PASS 2024 MAJ (2).xls]SOCIAL'!$D$70:$D$89</c:f>
              <c:numCache>
                <c:formatCode>General</c:formatCode>
                <c:ptCount val="20"/>
                <c:pt idx="0">
                  <c:v>144</c:v>
                </c:pt>
                <c:pt idx="1">
                  <c:v>107</c:v>
                </c:pt>
                <c:pt idx="2">
                  <c:v>48</c:v>
                </c:pt>
                <c:pt idx="3">
                  <c:v>26</c:v>
                </c:pt>
                <c:pt idx="4">
                  <c:v>16</c:v>
                </c:pt>
                <c:pt idx="5">
                  <c:v>131</c:v>
                </c:pt>
                <c:pt idx="6">
                  <c:v>10</c:v>
                </c:pt>
                <c:pt idx="7">
                  <c:v>164</c:v>
                </c:pt>
                <c:pt idx="8">
                  <c:v>152</c:v>
                </c:pt>
                <c:pt idx="9">
                  <c:v>314</c:v>
                </c:pt>
                <c:pt idx="10">
                  <c:v>159</c:v>
                </c:pt>
                <c:pt idx="11">
                  <c:v>7</c:v>
                </c:pt>
                <c:pt idx="12">
                  <c:v>127</c:v>
                </c:pt>
                <c:pt idx="13">
                  <c:v>160</c:v>
                </c:pt>
                <c:pt idx="14">
                  <c:v>155</c:v>
                </c:pt>
                <c:pt idx="15">
                  <c:v>149</c:v>
                </c:pt>
                <c:pt idx="16">
                  <c:v>7</c:v>
                </c:pt>
                <c:pt idx="17">
                  <c:v>3</c:v>
                </c:pt>
                <c:pt idx="18">
                  <c:v>26</c:v>
                </c:pt>
                <c:pt idx="1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66-4381-8CDC-8FC092789A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59472"/>
        <c:axId val="1"/>
      </c:barChart>
      <c:catAx>
        <c:axId val="18259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0.00%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8259472"/>
        <c:crossesAt val="1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1.6193349980595625E-2"/>
          <c:y val="0.90512353946308211"/>
          <c:w val="0.61595056991813701"/>
          <c:h val="7.394162445561458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75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C0C0C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fr-FR"/>
              <a:t>Coordinations/orientation externe à la PASS liée au suivi</a:t>
            </a:r>
          </a:p>
        </c:rich>
      </c:tx>
      <c:layout>
        <c:manualLayout>
          <c:xMode val="edge"/>
          <c:yMode val="edge"/>
          <c:x val="0.25582188114027093"/>
          <c:y val="1.630481092910477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46070086210264577"/>
          <c:y val="0.11821028934599326"/>
          <c:w val="0.52493319383811088"/>
          <c:h val="0.8356244591699523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cat>
            <c:strRef>
              <c:f>'[Copie de Copie de recueil pour les PASS 2024 MAJ (2).xls]SOCIAL'!$A$120:$A$151</c:f>
              <c:strCache>
                <c:ptCount val="32"/>
                <c:pt idx="0">
                  <c:v>AS du CH de rattachement</c:v>
                </c:pt>
                <c:pt idx="1">
                  <c:v>Associations et Services d'Aides aux malades</c:v>
                </c:pt>
                <c:pt idx="2">
                  <c:v>Associations caritatives</c:v>
                </c:pt>
                <c:pt idx="3">
                  <c:v>Associations liées à la régularité du séjour</c:v>
                </c:pt>
                <c:pt idx="4">
                  <c:v>Organismes ou admnis/situat administ des Étrangers</c:v>
                </c:pt>
                <c:pt idx="5">
                  <c:v>Assurance Maladie (CPAM/MSA et régimes spéciaux…)</c:v>
                </c:pt>
                <c:pt idx="6">
                  <c:v>Mutuelle</c:v>
                </c:pt>
                <c:pt idx="7">
                  <c:v> CARSAT ou autres caisses de retraite</c:v>
                </c:pt>
                <c:pt idx="8">
                  <c:v> CAF, conseil départemental </c:v>
                </c:pt>
                <c:pt idx="9">
                  <c:v>MDPH</c:v>
                </c:pt>
                <c:pt idx="10">
                  <c:v>CCAS</c:v>
                </c:pt>
                <c:pt idx="11">
                  <c:v>CLIC</c:v>
                </c:pt>
                <c:pt idx="12">
                  <c:v>CSAPA ou service d'addictologie</c:v>
                </c:pt>
                <c:pt idx="13">
                  <c:v>HAD</c:v>
                </c:pt>
                <c:pt idx="14">
                  <c:v>Insertion sociale et professionnelle (acteurs de..)</c:v>
                </c:pt>
                <c:pt idx="15">
                  <c:v>PASS</c:v>
                </c:pt>
                <c:pt idx="16">
                  <c:v>PSY, CMP</c:v>
                </c:pt>
                <c:pt idx="17">
                  <c:v>RPA - EHPAD</c:v>
                </c:pt>
                <c:pt idx="18">
                  <c:v>Service de Médiation / Maison de la Justice</c:v>
                </c:pt>
                <c:pt idx="19">
                  <c:v>Services Educatifs / ASE / PJJ</c:v>
                </c:pt>
                <c:pt idx="20">
                  <c:v>SAMSAH / SAVS</c:v>
                </c:pt>
                <c:pt idx="21">
                  <c:v>LHSS/LAM</c:v>
                </c:pt>
                <c:pt idx="22">
                  <c:v>Services d'Aide à Domicile</c:v>
                </c:pt>
                <c:pt idx="23">
                  <c:v>Services sociaux  du CD</c:v>
                </c:pt>
                <c:pt idx="24">
                  <c:v>SSIAD, Kiné, IDE, Médecins traitants, spécialistes, laboratoire, pharmacie</c:v>
                </c:pt>
                <c:pt idx="25">
                  <c:v>Centre de planification / planning familial</c:v>
                </c:pt>
                <c:pt idx="26">
                  <c:v>PMI</c:v>
                </c:pt>
                <c:pt idx="27">
                  <c:v>Structures d'Hébergement, CHRS, 115, SIAO</c:v>
                </c:pt>
                <c:pt idx="28">
                  <c:v>Bailleurs publics</c:v>
                </c:pt>
                <c:pt idx="29">
                  <c:v>Mandataire judiciare</c:v>
                </c:pt>
                <c:pt idx="30">
                  <c:v>Banque De France</c:v>
                </c:pt>
                <c:pt idx="31">
                  <c:v>Tresorerie/contentieux/ services de facturation des hopitaux</c:v>
                </c:pt>
              </c:strCache>
            </c:strRef>
          </c:cat>
          <c:val>
            <c:numRef>
              <c:f>'[Copie de Copie de recueil pour les PASS 2024 MAJ (2).xls]SOCIAL'!$B$120:$B$151</c:f>
              <c:numCache>
                <c:formatCode>General</c:formatCode>
                <c:ptCount val="32"/>
                <c:pt idx="0">
                  <c:v>8</c:v>
                </c:pt>
                <c:pt idx="1">
                  <c:v>47</c:v>
                </c:pt>
                <c:pt idx="2">
                  <c:v>404</c:v>
                </c:pt>
                <c:pt idx="3">
                  <c:v>51</c:v>
                </c:pt>
                <c:pt idx="4">
                  <c:v>22</c:v>
                </c:pt>
                <c:pt idx="5">
                  <c:v>319</c:v>
                </c:pt>
                <c:pt idx="6">
                  <c:v>67</c:v>
                </c:pt>
                <c:pt idx="7">
                  <c:v>68</c:v>
                </c:pt>
                <c:pt idx="8">
                  <c:v>391</c:v>
                </c:pt>
                <c:pt idx="9">
                  <c:v>18</c:v>
                </c:pt>
                <c:pt idx="10">
                  <c:v>68</c:v>
                </c:pt>
                <c:pt idx="11">
                  <c:v>41</c:v>
                </c:pt>
                <c:pt idx="12">
                  <c:v>226</c:v>
                </c:pt>
                <c:pt idx="13">
                  <c:v>12</c:v>
                </c:pt>
                <c:pt idx="14">
                  <c:v>29</c:v>
                </c:pt>
                <c:pt idx="15">
                  <c:v>7</c:v>
                </c:pt>
                <c:pt idx="16">
                  <c:v>13</c:v>
                </c:pt>
                <c:pt idx="17">
                  <c:v>27</c:v>
                </c:pt>
                <c:pt idx="18">
                  <c:v>14</c:v>
                </c:pt>
                <c:pt idx="19">
                  <c:v>37</c:v>
                </c:pt>
                <c:pt idx="20">
                  <c:v>0</c:v>
                </c:pt>
                <c:pt idx="21">
                  <c:v>8</c:v>
                </c:pt>
                <c:pt idx="22">
                  <c:v>48</c:v>
                </c:pt>
                <c:pt idx="23">
                  <c:v>98</c:v>
                </c:pt>
                <c:pt idx="24">
                  <c:v>16</c:v>
                </c:pt>
                <c:pt idx="25">
                  <c:v>0</c:v>
                </c:pt>
                <c:pt idx="26">
                  <c:v>3</c:v>
                </c:pt>
                <c:pt idx="27">
                  <c:v>42</c:v>
                </c:pt>
                <c:pt idx="28">
                  <c:v>151</c:v>
                </c:pt>
                <c:pt idx="29">
                  <c:v>90</c:v>
                </c:pt>
                <c:pt idx="30">
                  <c:v>6</c:v>
                </c:pt>
                <c:pt idx="31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22-4C56-A7B5-AFA5DD7624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242000"/>
        <c:axId val="1"/>
      </c:barChart>
      <c:catAx>
        <c:axId val="18242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2"/>
        <c:tickMarkSkip val="1"/>
        <c:noMultiLvlLbl val="0"/>
      </c:catAx>
      <c:valAx>
        <c:axId val="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8242000"/>
        <c:crossesAt val="1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rgbClr val="FFFFFF"/>
    </a:solidFill>
    <a:ln w="3175">
      <a:solidFill>
        <a:srgbClr val="C0C0C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fr-FR"/>
              <a:t>Actions</a:t>
            </a:r>
          </a:p>
        </c:rich>
      </c:tx>
      <c:layout>
        <c:manualLayout>
          <c:xMode val="edge"/>
          <c:yMode val="edge"/>
          <c:x val="0.45608677293716665"/>
          <c:y val="2.810398700162479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43799838086103937"/>
          <c:y val="0.1990699187633376"/>
          <c:w val="0.38244106411465384"/>
          <c:h val="0.72133570563656446"/>
        </c:manualLayout>
      </c:layout>
      <c:barChart>
        <c:barDir val="bar"/>
        <c:grouping val="percentStack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invertIfNegative val="0"/>
          <c:cat>
            <c:strRef>
              <c:f>'[Copie de Copie de recueil pour les PASS 2024 MAJ (2).xls]SOCIAL'!$A$93:$A$106</c:f>
              <c:strCache>
                <c:ptCount val="14"/>
                <c:pt idx="0">
                  <c:v>Dossier CPAM (PUMA/CSS/AME)</c:v>
                </c:pt>
                <c:pt idx="1">
                  <c:v>Relance dossier CPAM</c:v>
                </c:pt>
                <c:pt idx="2">
                  <c:v>Démarches admnistratives (autres)</c:v>
                </c:pt>
                <c:pt idx="3">
                  <c:v>Aménagement des conditions de vie (liens avec les partenaires opérationnels associations, institutions…)</c:v>
                </c:pt>
                <c:pt idx="4">
                  <c:v>Aides financières et matérielles</c:v>
                </c:pt>
                <c:pt idx="5">
                  <c:v>Démarches d'orientation en structures</c:v>
                </c:pt>
                <c:pt idx="6">
                  <c:v>Démarches de protection</c:v>
                </c:pt>
                <c:pt idx="7">
                  <c:v>Réunion de concertation pluridisciplinaire</c:v>
                </c:pt>
                <c:pt idx="8">
                  <c:v>Accompagnement physique vers des structures sociales ou médico-sociales ou judiciaires…</c:v>
                </c:pt>
                <c:pt idx="9">
                  <c:v>Accompagnement  physique vers une structure sanitaire ou cabinet médical ou maison pluri disciplinaire, pharmacie</c:v>
                </c:pt>
                <c:pt idx="10">
                  <c:v>Permanence externe</c:v>
                </c:pt>
                <c:pt idx="11">
                  <c:v>Visite à domicile </c:v>
                </c:pt>
                <c:pt idx="12">
                  <c:v>Liaison avec un partenaire</c:v>
                </c:pt>
                <c:pt idx="13">
                  <c:v>Ecoute</c:v>
                </c:pt>
              </c:strCache>
            </c:strRef>
          </c:cat>
          <c:val>
            <c:numRef>
              <c:f>'[Copie de Copie de recueil pour les PASS 2024 MAJ (2).xls]SOCIAL'!$B$93:$B$106</c:f>
              <c:numCache>
                <c:formatCode>General</c:formatCode>
                <c:ptCount val="14"/>
                <c:pt idx="0">
                  <c:v>609</c:v>
                </c:pt>
                <c:pt idx="1">
                  <c:v>443</c:v>
                </c:pt>
                <c:pt idx="2">
                  <c:v>566</c:v>
                </c:pt>
                <c:pt idx="3">
                  <c:v>369</c:v>
                </c:pt>
                <c:pt idx="4">
                  <c:v>116</c:v>
                </c:pt>
                <c:pt idx="5">
                  <c:v>628</c:v>
                </c:pt>
                <c:pt idx="6">
                  <c:v>35</c:v>
                </c:pt>
                <c:pt idx="7">
                  <c:v>17</c:v>
                </c:pt>
                <c:pt idx="8">
                  <c:v>155</c:v>
                </c:pt>
                <c:pt idx="9">
                  <c:v>15</c:v>
                </c:pt>
                <c:pt idx="10">
                  <c:v>100</c:v>
                </c:pt>
                <c:pt idx="11">
                  <c:v>100</c:v>
                </c:pt>
                <c:pt idx="12">
                  <c:v>273</c:v>
                </c:pt>
                <c:pt idx="13">
                  <c:v>1063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DD-4B3E-9BE0-2D745762240F}"/>
            </c:ext>
          </c:extLst>
        </c:ser>
        <c:ser>
          <c:idx val="1"/>
          <c:order val="1"/>
          <c:spPr>
            <a:solidFill>
              <a:srgbClr val="ED7D31"/>
            </a:solidFill>
            <a:ln w="25400">
              <a:noFill/>
            </a:ln>
          </c:spPr>
          <c:invertIfNegative val="0"/>
          <c:cat>
            <c:strRef>
              <c:f>'[Copie de Copie de recueil pour les PASS 2024 MAJ (2).xls]SOCIAL'!$A$93:$A$106</c:f>
              <c:strCache>
                <c:ptCount val="14"/>
                <c:pt idx="0">
                  <c:v>Dossier CPAM (PUMA/CSS/AME)</c:v>
                </c:pt>
                <c:pt idx="1">
                  <c:v>Relance dossier CPAM</c:v>
                </c:pt>
                <c:pt idx="2">
                  <c:v>Démarches admnistratives (autres)</c:v>
                </c:pt>
                <c:pt idx="3">
                  <c:v>Aménagement des conditions de vie (liens avec les partenaires opérationnels associations, institutions…)</c:v>
                </c:pt>
                <c:pt idx="4">
                  <c:v>Aides financières et matérielles</c:v>
                </c:pt>
                <c:pt idx="5">
                  <c:v>Démarches d'orientation en structures</c:v>
                </c:pt>
                <c:pt idx="6">
                  <c:v>Démarches de protection</c:v>
                </c:pt>
                <c:pt idx="7">
                  <c:v>Réunion de concertation pluridisciplinaire</c:v>
                </c:pt>
                <c:pt idx="8">
                  <c:v>Accompagnement physique vers des structures sociales ou médico-sociales ou judiciaires…</c:v>
                </c:pt>
                <c:pt idx="9">
                  <c:v>Accompagnement  physique vers une structure sanitaire ou cabinet médical ou maison pluri disciplinaire, pharmacie</c:v>
                </c:pt>
                <c:pt idx="10">
                  <c:v>Permanence externe</c:v>
                </c:pt>
                <c:pt idx="11">
                  <c:v>Visite à domicile </c:v>
                </c:pt>
                <c:pt idx="12">
                  <c:v>Liaison avec un partenaire</c:v>
                </c:pt>
                <c:pt idx="13">
                  <c:v>Ecoute</c:v>
                </c:pt>
              </c:strCache>
            </c:strRef>
          </c:cat>
          <c:val>
            <c:numRef>
              <c:f>'[Copie de Copie de recueil pour les PASS 2024 MAJ (2).xls]SOCIAL'!$C$93:$C$106</c:f>
              <c:numCache>
                <c:formatCode>General</c:formatCode>
                <c:ptCount val="14"/>
                <c:pt idx="0">
                  <c:v>472</c:v>
                </c:pt>
                <c:pt idx="1">
                  <c:v>322</c:v>
                </c:pt>
                <c:pt idx="2">
                  <c:v>556</c:v>
                </c:pt>
                <c:pt idx="3">
                  <c:v>352</c:v>
                </c:pt>
                <c:pt idx="4">
                  <c:v>57</c:v>
                </c:pt>
                <c:pt idx="5">
                  <c:v>456</c:v>
                </c:pt>
                <c:pt idx="6">
                  <c:v>29</c:v>
                </c:pt>
                <c:pt idx="7">
                  <c:v>14</c:v>
                </c:pt>
                <c:pt idx="8">
                  <c:v>30</c:v>
                </c:pt>
                <c:pt idx="9">
                  <c:v>7</c:v>
                </c:pt>
                <c:pt idx="10">
                  <c:v>62</c:v>
                </c:pt>
                <c:pt idx="11">
                  <c:v>49</c:v>
                </c:pt>
                <c:pt idx="12">
                  <c:v>220</c:v>
                </c:pt>
                <c:pt idx="13">
                  <c:v>1048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DD-4B3E-9BE0-2D7457622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36592"/>
        <c:axId val="1"/>
      </c:barChart>
      <c:catAx>
        <c:axId val="18236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3175">
            <a:solidFill>
              <a:srgbClr val="C0C0C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"/>
        <c:crossesAt val="0"/>
        <c:auto val="1"/>
        <c:lblAlgn val="ctr"/>
        <c:lblOffset val="100"/>
        <c:tickLblSkip val="2"/>
        <c:tickMarkSkip val="1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numFmt formatCode="0.00%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18236592"/>
        <c:crossesAt val="1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1914747143093602"/>
          <c:y val="0.49650368703912012"/>
          <c:w val="0.14341545144694756"/>
          <c:h val="0.1030478690163729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75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C0C0C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2871"/>
          </a:xfrm>
          <a:prstGeom prst="rect">
            <a:avLst/>
          </a:prstGeom>
        </p:spPr>
        <p:txBody>
          <a:bodyPr vert="horz" lIns="94877" tIns="47440" rIns="94877" bIns="47440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993" y="0"/>
            <a:ext cx="3078427" cy="512871"/>
          </a:xfrm>
          <a:prstGeom prst="rect">
            <a:avLst/>
          </a:prstGeom>
        </p:spPr>
        <p:txBody>
          <a:bodyPr vert="horz" lIns="94877" tIns="47440" rIns="94877" bIns="47440" rtlCol="0"/>
          <a:lstStyle>
            <a:lvl1pPr algn="r">
              <a:defRPr sz="1300"/>
            </a:lvl1pPr>
          </a:lstStyle>
          <a:p>
            <a:fld id="{BD7B7BFA-BC69-462B-9930-6C097E8E29F4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21745"/>
            <a:ext cx="3078427" cy="512870"/>
          </a:xfrm>
          <a:prstGeom prst="rect">
            <a:avLst/>
          </a:prstGeom>
        </p:spPr>
        <p:txBody>
          <a:bodyPr vert="horz" lIns="94877" tIns="47440" rIns="94877" bIns="47440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993" y="9721745"/>
            <a:ext cx="3078427" cy="512870"/>
          </a:xfrm>
          <a:prstGeom prst="rect">
            <a:avLst/>
          </a:prstGeom>
        </p:spPr>
        <p:txBody>
          <a:bodyPr vert="horz" lIns="94877" tIns="47440" rIns="94877" bIns="47440" rtlCol="0" anchor="b"/>
          <a:lstStyle>
            <a:lvl1pPr algn="r">
              <a:defRPr sz="1300"/>
            </a:lvl1pPr>
          </a:lstStyle>
          <a:p>
            <a:fld id="{F049DEA4-2E03-45C1-A3B3-5F2DFE09A2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0192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877" tIns="47440" rIns="94877" bIns="47440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877" tIns="47440" rIns="94877" bIns="47440" rtlCol="0"/>
          <a:lstStyle>
            <a:lvl1pPr algn="r">
              <a:defRPr sz="1300"/>
            </a:lvl1pPr>
          </a:lstStyle>
          <a:p>
            <a:fld id="{B1C0F6E2-AE3A-4649-921E-2DB6E4EFDF7B}" type="datetimeFigureOut">
              <a:rPr lang="fr-FR" smtClean="0"/>
              <a:t>03/06/2026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77" tIns="47440" rIns="94877" bIns="4744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877" tIns="47440" rIns="94877" bIns="4744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10"/>
            <a:ext cx="3078427" cy="513507"/>
          </a:xfrm>
          <a:prstGeom prst="rect">
            <a:avLst/>
          </a:prstGeom>
        </p:spPr>
        <p:txBody>
          <a:bodyPr vert="horz" lIns="94877" tIns="47440" rIns="94877" bIns="47440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4877" tIns="47440" rIns="94877" bIns="47440" rtlCol="0" anchor="b"/>
          <a:lstStyle>
            <a:lvl1pPr algn="r">
              <a:defRPr sz="1300"/>
            </a:lvl1pPr>
          </a:lstStyle>
          <a:p>
            <a:fld id="{9EA7E7A6-C6BF-4D0A-A1E4-5BE6C9EE01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395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53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605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8103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692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212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6605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160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0791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643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5432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0741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3180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806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71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3888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143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0430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8582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6835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361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7E7A6-C6BF-4D0A-A1E4-5BE6C9EE011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256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216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052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291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1794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589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494270"/>
            <a:ext cx="10515600" cy="691980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65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03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313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6172200" y="1643271"/>
            <a:ext cx="5277678" cy="4533692"/>
          </a:xfrm>
          <a:prstGeom prst="rect">
            <a:avLst/>
          </a:prstGeom>
          <a:solidFill>
            <a:srgbClr val="0F4C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6677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506626"/>
            <a:ext cx="10515600" cy="691979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28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932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06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51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506628"/>
            <a:ext cx="10515600" cy="6750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495168"/>
            <a:ext cx="10515600" cy="46817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0334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211859" y="6290090"/>
            <a:ext cx="6190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BA1FF386-92A1-40E3-811E-CC9225AFFD4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895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6" r:id="rId3"/>
    <p:sldLayoutId id="2147483667" r:id="rId4"/>
    <p:sldLayoutId id="2147483688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9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rgbClr val="0F4C8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0F4C81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0F4C8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F4C8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F4C81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0F4C8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chart" Target="../charts/chart6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8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0" y="4651007"/>
            <a:ext cx="12205600" cy="2125521"/>
            <a:chOff x="0" y="4651007"/>
            <a:chExt cx="12205600" cy="2125521"/>
          </a:xfrm>
        </p:grpSpPr>
        <p:grpSp>
          <p:nvGrpSpPr>
            <p:cNvPr id="7" name="Groupe 6"/>
            <p:cNvGrpSpPr/>
            <p:nvPr/>
          </p:nvGrpSpPr>
          <p:grpSpPr>
            <a:xfrm>
              <a:off x="0" y="4651007"/>
              <a:ext cx="12199932" cy="1308245"/>
              <a:chOff x="0" y="2544398"/>
              <a:chExt cx="12377057" cy="1229083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0" y="2544398"/>
                <a:ext cx="12377057" cy="1229083"/>
              </a:xfrm>
              <a:prstGeom prst="rect">
                <a:avLst/>
              </a:prstGeom>
              <a:solidFill>
                <a:srgbClr val="5FAB91"/>
              </a:solidFill>
              <a:ln>
                <a:solidFill>
                  <a:srgbClr val="74C2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" name="ZoneTexte 2"/>
              <p:cNvSpPr txBox="1"/>
              <p:nvPr/>
            </p:nvSpPr>
            <p:spPr>
              <a:xfrm>
                <a:off x="1560518" y="2712029"/>
                <a:ext cx="10489895" cy="491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400"/>
                  </a:spcBef>
                </a:pPr>
                <a:r>
                  <a:rPr lang="fr-FR" sz="2800" b="1">
                    <a:solidFill>
                      <a:schemeClr val="bg1"/>
                    </a:solidFill>
                  </a:rPr>
                  <a:t>CENTRE </a:t>
                </a:r>
                <a:r>
                  <a:rPr lang="fr-FR" sz="2800" b="1" dirty="0">
                    <a:solidFill>
                      <a:schemeClr val="bg1"/>
                    </a:solidFill>
                  </a:rPr>
                  <a:t>HOSPITALIER DE FALAISE</a:t>
                </a:r>
              </a:p>
            </p:txBody>
          </p:sp>
        </p:grpSp>
        <p:sp>
          <p:nvSpPr>
            <p:cNvPr id="9" name="ZoneTexte 8"/>
            <p:cNvSpPr txBox="1"/>
            <p:nvPr/>
          </p:nvSpPr>
          <p:spPr>
            <a:xfrm>
              <a:off x="6518787" y="6110533"/>
              <a:ext cx="568681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2400" b="1" dirty="0">
                  <a:solidFill>
                    <a:srgbClr val="5FAB91"/>
                  </a:solidFill>
                </a:rPr>
                <a:t>#Guérir    #Innover    #Transmettre      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340987" y="6479458"/>
              <a:ext cx="5821913" cy="2970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6936657" y="6407196"/>
            <a:ext cx="5404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chemeClr val="bg2">
                    <a:lumMod val="75000"/>
                  </a:schemeClr>
                </a:solidFill>
              </a:rPr>
              <a:t>#Soigner          #Chercher                #Enseigner      </a:t>
            </a:r>
          </a:p>
        </p:txBody>
      </p:sp>
      <p:pic>
        <p:nvPicPr>
          <p:cNvPr id="13" name="Image 12" descr="Centre Hospitalier (Falaise) – Fédération Hospitalière de France (FHF)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81" y="4753820"/>
            <a:ext cx="776728" cy="109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30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prise en charge IDE?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10</a:t>
            </a:fld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5186605"/>
              </p:ext>
            </p:extLst>
          </p:nvPr>
        </p:nvGraphicFramePr>
        <p:xfrm>
          <a:off x="1604357" y="1107810"/>
          <a:ext cx="8720049" cy="1544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1604357" y="2740430"/>
            <a:ext cx="8720050" cy="33389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Coordination IDE </a:t>
            </a:r>
          </a:p>
          <a:p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10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personnes ont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bénéficiées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de la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téléconsultation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avec la clinique de la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Miséricorde;</a:t>
            </a:r>
          </a:p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6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patients ont pu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bénéficier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de la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collaboration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avec la PASS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dentaire;</a:t>
            </a:r>
          </a:p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4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collaborations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avec un médecin libéral de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Falaise;</a:t>
            </a:r>
          </a:p>
          <a:p>
            <a:endParaRPr lang="fr-FR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2  patients ont pu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bénéficier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l’EMPP.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61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80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0451" y="180761"/>
            <a:ext cx="10515600" cy="691980"/>
          </a:xfrm>
        </p:spPr>
        <p:txBody>
          <a:bodyPr/>
          <a:lstStyle/>
          <a:p>
            <a:r>
              <a:rPr lang="fr-FR" dirty="0"/>
              <a:t>Problématiques repérées lors de la 1ere </a:t>
            </a:r>
            <a:r>
              <a:rPr lang="fr-FR" dirty="0" smtClean="0"/>
              <a:t>consultation AS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11</a:t>
            </a:fld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133066"/>
              </p:ext>
            </p:extLst>
          </p:nvPr>
        </p:nvGraphicFramePr>
        <p:xfrm>
          <a:off x="1463038" y="872741"/>
          <a:ext cx="4979125" cy="5709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970343"/>
              </p:ext>
            </p:extLst>
          </p:nvPr>
        </p:nvGraphicFramePr>
        <p:xfrm>
          <a:off x="6799549" y="987517"/>
          <a:ext cx="4660900" cy="1901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3891449425"/>
                    </a:ext>
                  </a:extLst>
                </a:gridCol>
                <a:gridCol w="1689100">
                  <a:extLst>
                    <a:ext uri="{9D8B030D-6E8A-4147-A177-3AD203B41FA5}">
                      <a16:colId xmlns:a16="http://schemas.microsoft.com/office/drawing/2014/main" val="3110614752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Ressources </a:t>
                      </a:r>
                      <a:endParaRPr lang="fr-FR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 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95723443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Bénéficiaires des minimas sociaux: RSA, ASS, AAH, ADA, Invalidité, minimum vieillesse, garantie jeune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115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42976366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Salaire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6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55273306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Autres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5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6560359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 dirty="0">
                          <a:effectLst/>
                        </a:rPr>
                        <a:t>Sans ressource</a:t>
                      </a:r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55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5699094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Retraite complète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12</a:t>
                      </a:r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78114265"/>
                  </a:ext>
                </a:extLst>
              </a:tr>
            </a:tbl>
          </a:graphicData>
        </a:graphic>
      </p:graphicFrame>
      <p:pic>
        <p:nvPicPr>
          <p:cNvPr id="7" name="Compteur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8299" y="10476005"/>
            <a:ext cx="152400" cy="228600"/>
          </a:xfrm>
          <a:prstGeom prst="rect">
            <a:avLst/>
          </a:prstGeom>
        </p:spPr>
      </p:pic>
      <p:pic>
        <p:nvPicPr>
          <p:cNvPr id="8" name="Compteur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8299" y="10785567"/>
            <a:ext cx="152400" cy="228600"/>
          </a:xfrm>
          <a:prstGeom prst="rect">
            <a:avLst/>
          </a:prstGeom>
        </p:spPr>
      </p:pic>
      <p:pic>
        <p:nvPicPr>
          <p:cNvPr id="9" name="Compteur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8299" y="11711080"/>
            <a:ext cx="152400" cy="228600"/>
          </a:xfrm>
          <a:prstGeom prst="rect">
            <a:avLst/>
          </a:prstGeom>
        </p:spPr>
      </p:pic>
      <p:pic>
        <p:nvPicPr>
          <p:cNvPr id="10" name="Compteur 2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8299" y="11093542"/>
            <a:ext cx="152400" cy="228600"/>
          </a:xfrm>
          <a:prstGeom prst="rect">
            <a:avLst/>
          </a:prstGeom>
        </p:spPr>
      </p:pic>
      <p:pic>
        <p:nvPicPr>
          <p:cNvPr id="11" name="Compteur 2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8299" y="11401517"/>
            <a:ext cx="152400" cy="228600"/>
          </a:xfrm>
          <a:prstGeom prst="rect">
            <a:avLst/>
          </a:prstGeom>
        </p:spPr>
      </p:pic>
      <p:pic>
        <p:nvPicPr>
          <p:cNvPr id="4102" name="Picture 6" descr="e:\Users\s_gomet\AppData\Local\Temp\4\msohtmlclip1\01\clip_image00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549" y="873217"/>
            <a:ext cx="1524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Users\s_gomet\AppData\Local\Temp\4\msohtmlclip1\01\clip_image00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549" y="873217"/>
            <a:ext cx="1524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Users\s_gomet\AppData\Local\Temp\4\msohtmlclip1\01\clip_image00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549" y="873217"/>
            <a:ext cx="1524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e:\Users\s_gomet\AppData\Local\Temp\4\msohtmlclip1\01\clip_image00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549" y="873217"/>
            <a:ext cx="1524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e:\Users\s_gomet\AppData\Local\Temp\4\msohtmlclip1\01\clip_image00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549" y="873217"/>
            <a:ext cx="1524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193723"/>
              </p:ext>
            </p:extLst>
          </p:nvPr>
        </p:nvGraphicFramePr>
        <p:xfrm>
          <a:off x="6799549" y="3685002"/>
          <a:ext cx="4660900" cy="1889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3145259991"/>
                    </a:ext>
                  </a:extLst>
                </a:gridCol>
                <a:gridCol w="1689100">
                  <a:extLst>
                    <a:ext uri="{9D8B030D-6E8A-4147-A177-3AD203B41FA5}">
                      <a16:colId xmlns:a16="http://schemas.microsoft.com/office/drawing/2014/main" val="196280312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Couverture de base</a:t>
                      </a:r>
                      <a:endParaRPr lang="fr-FR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u="none" strike="noStrike">
                          <a:effectLst/>
                        </a:rPr>
                        <a:t>A remplir au premier entretien</a:t>
                      </a:r>
                      <a:endParaRPr lang="fr-FR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3503924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aucune</a:t>
                      </a:r>
                      <a:endParaRPr lang="fr-FR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31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0452610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AME</a:t>
                      </a:r>
                      <a:endParaRPr lang="fr-FR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2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57749394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Droit commun/PUMA</a:t>
                      </a:r>
                      <a:endParaRPr lang="fr-FR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160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2108352"/>
                  </a:ext>
                </a:extLst>
              </a:tr>
              <a:tr h="31686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Carte EU</a:t>
                      </a:r>
                      <a:endParaRPr lang="fr-FR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0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833068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u="none" strike="noStrike">
                          <a:effectLst/>
                        </a:rPr>
                        <a:t>Visa</a:t>
                      </a:r>
                      <a:endParaRPr lang="fr-FR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0</a:t>
                      </a:r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70811789"/>
                  </a:ext>
                </a:extLst>
              </a:tr>
            </a:tbl>
          </a:graphicData>
        </a:graphic>
      </p:graphicFrame>
      <p:pic>
        <p:nvPicPr>
          <p:cNvPr id="18" name="Compteur 5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0" y="17141825"/>
            <a:ext cx="219075" cy="228600"/>
          </a:xfrm>
          <a:prstGeom prst="rect">
            <a:avLst/>
          </a:prstGeom>
        </p:spPr>
      </p:pic>
      <p:pic>
        <p:nvPicPr>
          <p:cNvPr id="19" name="Compteur 5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0" y="17421225"/>
            <a:ext cx="209550" cy="228600"/>
          </a:xfrm>
          <a:prstGeom prst="rect">
            <a:avLst/>
          </a:prstGeom>
        </p:spPr>
      </p:pic>
      <p:pic>
        <p:nvPicPr>
          <p:cNvPr id="20" name="Compteur 56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1475" y="17730788"/>
            <a:ext cx="209550" cy="228600"/>
          </a:xfrm>
          <a:prstGeom prst="rect">
            <a:avLst/>
          </a:prstGeom>
        </p:spPr>
      </p:pic>
      <p:pic>
        <p:nvPicPr>
          <p:cNvPr id="21" name="Compteur 56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1950" y="18038763"/>
            <a:ext cx="209550" cy="228600"/>
          </a:xfrm>
          <a:prstGeom prst="rect">
            <a:avLst/>
          </a:prstGeom>
        </p:spPr>
      </p:pic>
      <p:pic>
        <p:nvPicPr>
          <p:cNvPr id="22" name="Compteur 56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72425" y="18365788"/>
            <a:ext cx="228600" cy="228600"/>
          </a:xfrm>
          <a:prstGeom prst="rect">
            <a:avLst/>
          </a:prstGeom>
        </p:spPr>
      </p:pic>
      <p:pic>
        <p:nvPicPr>
          <p:cNvPr id="4112" name="Picture 16" descr="e:\Users\s_gomet\AppData\Local\Temp\4\msohtmlclip1\01\clip_image00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2890838"/>
            <a:ext cx="219075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e:\Users\s_gomet\AppData\Local\Temp\4\msohtmlclip1\01\clip_image00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2890838"/>
            <a:ext cx="20955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e:\Users\s_gomet\AppData\Local\Temp\4\msohtmlclip1\01\clip_image00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2890838"/>
            <a:ext cx="20955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5" name="Picture 19" descr="e:\Users\s_gomet\AppData\Local\Temp\4\msohtmlclip1\01\clip_image00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2890838"/>
            <a:ext cx="20955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e:\Users\s_gomet\AppData\Local\Temp\4\msohtmlclip1\01\clip_image003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550" y="2890838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014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75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8500" y="209128"/>
            <a:ext cx="10514215" cy="704112"/>
          </a:xfrm>
        </p:spPr>
        <p:txBody>
          <a:bodyPr/>
          <a:lstStyle/>
          <a:p>
            <a:r>
              <a:rPr lang="fr-FR" dirty="0" smtClean="0"/>
              <a:t>Quelle prise en charge par l’Assistante sociale?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12</a:t>
            </a:fld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219402"/>
              </p:ext>
            </p:extLst>
          </p:nvPr>
        </p:nvGraphicFramePr>
        <p:xfrm>
          <a:off x="5930537" y="913241"/>
          <a:ext cx="5665858" cy="5160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4351935"/>
              </p:ext>
            </p:extLst>
          </p:nvPr>
        </p:nvGraphicFramePr>
        <p:xfrm>
          <a:off x="162661" y="913240"/>
          <a:ext cx="5650310" cy="5160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348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625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ambria" panose="02040503050406030204" pitchFamily="18" charset="0"/>
              </a:rPr>
              <a:t>2024, échanges pluridisciplinaires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86249"/>
            <a:ext cx="10515600" cy="4882041"/>
          </a:xfrm>
        </p:spPr>
        <p:txBody>
          <a:bodyPr/>
          <a:lstStyle/>
          <a:p>
            <a:pPr marL="0" indent="0">
              <a:buNone/>
            </a:pPr>
            <a:r>
              <a:rPr lang="fr-FR" sz="2400" dirty="0">
                <a:latin typeface="Cambria" panose="02040503050406030204" pitchFamily="18" charset="0"/>
              </a:rPr>
              <a:t>-8/02/24 : échanges de pratiques à Vire</a:t>
            </a:r>
          </a:p>
          <a:p>
            <a:pPr marL="0" indent="0">
              <a:buNone/>
            </a:pPr>
            <a:r>
              <a:rPr lang="fr-FR" sz="2400" dirty="0" smtClean="0">
                <a:latin typeface="Cambria" panose="02040503050406030204" pitchFamily="18" charset="0"/>
              </a:rPr>
              <a:t>-21/02 </a:t>
            </a:r>
            <a:r>
              <a:rPr lang="fr-FR" sz="2400" dirty="0">
                <a:latin typeface="Cambria" panose="02040503050406030204" pitchFamily="18" charset="0"/>
              </a:rPr>
              <a:t>: </a:t>
            </a:r>
            <a:r>
              <a:rPr lang="fr-FR" sz="2400" dirty="0" smtClean="0">
                <a:latin typeface="Cambria" panose="02040503050406030204" pitchFamily="18" charset="0"/>
              </a:rPr>
              <a:t>groupe </a:t>
            </a:r>
            <a:r>
              <a:rPr lang="fr-FR" sz="2400" dirty="0">
                <a:latin typeface="Cambria" panose="02040503050406030204" pitchFamily="18" charset="0"/>
              </a:rPr>
              <a:t>de travail logement insalubre ARS Caen</a:t>
            </a:r>
          </a:p>
          <a:p>
            <a:pPr marL="0" indent="0">
              <a:buNone/>
            </a:pPr>
            <a:r>
              <a:rPr lang="fr-FR" sz="2400" dirty="0" smtClean="0">
                <a:latin typeface="Cambria" panose="02040503050406030204" pitchFamily="18" charset="0"/>
              </a:rPr>
              <a:t>-9/04 </a:t>
            </a:r>
            <a:r>
              <a:rPr lang="fr-FR" sz="2400" dirty="0">
                <a:latin typeface="Cambria" panose="02040503050406030204" pitchFamily="18" charset="0"/>
              </a:rPr>
              <a:t>: </a:t>
            </a:r>
            <a:r>
              <a:rPr lang="fr-FR" sz="2400" dirty="0" smtClean="0">
                <a:latin typeface="Cambria" panose="02040503050406030204" pitchFamily="18" charset="0"/>
              </a:rPr>
              <a:t>groupe </a:t>
            </a:r>
            <a:r>
              <a:rPr lang="fr-FR" sz="2400" dirty="0">
                <a:latin typeface="Cambria" panose="02040503050406030204" pitchFamily="18" charset="0"/>
              </a:rPr>
              <a:t>de travail ETP Pont </a:t>
            </a:r>
            <a:r>
              <a:rPr lang="fr-FR" sz="2400" dirty="0" smtClean="0">
                <a:latin typeface="Cambria" panose="02040503050406030204" pitchFamily="18" charset="0"/>
              </a:rPr>
              <a:t>Audemer</a:t>
            </a:r>
            <a:endParaRPr lang="fr-FR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sz="2400" dirty="0">
                <a:latin typeface="Cambria" panose="02040503050406030204" pitchFamily="18" charset="0"/>
              </a:rPr>
              <a:t>-10/04 : COPIL saint </a:t>
            </a:r>
            <a:r>
              <a:rPr lang="fr-FR" sz="2400" dirty="0" smtClean="0">
                <a:latin typeface="Cambria" panose="02040503050406030204" pitchFamily="18" charset="0"/>
              </a:rPr>
              <a:t>Louis</a:t>
            </a:r>
            <a:r>
              <a:rPr lang="fr-FR" sz="2400" dirty="0">
                <a:latin typeface="Cambria" panose="02040503050406030204" pitchFamily="18" charset="0"/>
              </a:rPr>
              <a:t> </a:t>
            </a:r>
          </a:p>
          <a:p>
            <a:pPr marL="0" indent="0">
              <a:buNone/>
            </a:pPr>
            <a:r>
              <a:rPr lang="fr-FR" sz="2400" dirty="0" smtClean="0">
                <a:latin typeface="Cambria" panose="02040503050406030204" pitchFamily="18" charset="0"/>
              </a:rPr>
              <a:t>-23/04 </a:t>
            </a:r>
            <a:r>
              <a:rPr lang="fr-FR" sz="2400" dirty="0">
                <a:latin typeface="Cambria" panose="02040503050406030204" pitchFamily="18" charset="0"/>
              </a:rPr>
              <a:t>: Réunion partenaires à Pont d'Ouilly Croix Rouge, secours populaire, Maison des </a:t>
            </a:r>
            <a:r>
              <a:rPr lang="fr-FR" sz="2400" dirty="0" smtClean="0">
                <a:latin typeface="Cambria" panose="02040503050406030204" pitchFamily="18" charset="0"/>
              </a:rPr>
              <a:t>habitants</a:t>
            </a:r>
            <a:endParaRPr lang="fr-FR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sz="2400" dirty="0" smtClean="0">
                <a:latin typeface="Cambria" panose="02040503050406030204" pitchFamily="18" charset="0"/>
              </a:rPr>
              <a:t>-14/05 </a:t>
            </a:r>
            <a:r>
              <a:rPr lang="fr-FR" sz="2400" dirty="0">
                <a:latin typeface="Cambria" panose="02040503050406030204" pitchFamily="18" charset="0"/>
              </a:rPr>
              <a:t>:  permanence camion des femmes à Falaise (violences faites aux femmes</a:t>
            </a:r>
            <a:r>
              <a:rPr lang="fr-FR" sz="2400" dirty="0" smtClean="0">
                <a:latin typeface="Cambria" panose="02040503050406030204" pitchFamily="18" charset="0"/>
              </a:rPr>
              <a:t>)</a:t>
            </a:r>
            <a:endParaRPr lang="fr-FR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sz="2400" dirty="0" smtClean="0">
                <a:latin typeface="Cambria" panose="02040503050406030204" pitchFamily="18" charset="0"/>
              </a:rPr>
              <a:t>-14/06 </a:t>
            </a:r>
            <a:r>
              <a:rPr lang="fr-FR" sz="2400" dirty="0">
                <a:latin typeface="Cambria" panose="02040503050406030204" pitchFamily="18" charset="0"/>
              </a:rPr>
              <a:t>: journée régionale des PASS ARS </a:t>
            </a:r>
            <a:r>
              <a:rPr lang="fr-FR" sz="2400" dirty="0" smtClean="0">
                <a:latin typeface="Cambria" panose="02040503050406030204" pitchFamily="18" charset="0"/>
              </a:rPr>
              <a:t>Caen</a:t>
            </a:r>
            <a:endParaRPr lang="fr-FR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sz="2400" dirty="0" smtClean="0">
                <a:latin typeface="Cambria" panose="02040503050406030204" pitchFamily="18" charset="0"/>
              </a:rPr>
              <a:t>-05/11 </a:t>
            </a:r>
            <a:r>
              <a:rPr lang="fr-FR" sz="2400" dirty="0">
                <a:latin typeface="Cambria" panose="02040503050406030204" pitchFamily="18" charset="0"/>
              </a:rPr>
              <a:t>: échanges de pratiques à </a:t>
            </a:r>
            <a:r>
              <a:rPr lang="fr-FR" sz="2400" dirty="0" smtClean="0">
                <a:latin typeface="Cambria" panose="02040503050406030204" pitchFamily="18" charset="0"/>
              </a:rPr>
              <a:t>Bernay</a:t>
            </a:r>
            <a:endParaRPr lang="fr-FR" sz="2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sz="2400" dirty="0">
                <a:latin typeface="Cambria" panose="02040503050406030204" pitchFamily="18" charset="0"/>
              </a:rPr>
              <a:t>-4/12 : Projet Téléconsultations régional à la clinique de la Miséricorde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13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22" y="5784078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21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mbria" panose="02040503050406030204" pitchFamily="18" charset="0"/>
              </a:rPr>
              <a:t>Objectifs atteints en </a:t>
            </a:r>
            <a:r>
              <a:rPr lang="fr-FR" dirty="0" smtClean="0">
                <a:latin typeface="Cambria" panose="02040503050406030204" pitchFamily="18" charset="0"/>
              </a:rPr>
              <a:t>2024 (1/2</a:t>
            </a:r>
            <a:r>
              <a:rPr lang="fr-FR" dirty="0">
                <a:latin typeface="Cambria" panose="02040503050406030204" pitchFamily="18" charset="0"/>
              </a:rPr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13565"/>
          </a:xfrm>
        </p:spPr>
        <p:txBody>
          <a:bodyPr/>
          <a:lstStyle/>
          <a:p>
            <a:pPr lvl="0" fontAlgn="base"/>
            <a:r>
              <a:rPr lang="fr-FR" sz="2400" dirty="0">
                <a:latin typeface="Cambria" panose="02040503050406030204" pitchFamily="18" charset="0"/>
              </a:rPr>
              <a:t>La reconnaissance de la PASS EN MISSION </a:t>
            </a:r>
            <a:r>
              <a:rPr lang="fr-FR" sz="2400" dirty="0" smtClean="0">
                <a:latin typeface="Cambria" panose="02040503050406030204" pitchFamily="18" charset="0"/>
              </a:rPr>
              <a:t>D’APPUI;</a:t>
            </a:r>
          </a:p>
          <a:p>
            <a:pPr marL="0" lvl="0" indent="0" fontAlgn="base">
              <a:spcBef>
                <a:spcPts val="0"/>
              </a:spcBef>
              <a:buNone/>
            </a:pPr>
            <a:endParaRPr lang="fr-FR" sz="2400" dirty="0">
              <a:latin typeface="Cambria" panose="02040503050406030204" pitchFamily="18" charset="0"/>
            </a:endParaRPr>
          </a:p>
          <a:p>
            <a:pPr fontAlgn="base"/>
            <a:r>
              <a:rPr lang="fr-FR" sz="2400" dirty="0" smtClean="0">
                <a:latin typeface="Cambria" panose="02040503050406030204" pitchFamily="18" charset="0"/>
              </a:rPr>
              <a:t>L’augmentation </a:t>
            </a:r>
            <a:r>
              <a:rPr lang="fr-FR" sz="2400" dirty="0">
                <a:latin typeface="Cambria" panose="02040503050406030204" pitchFamily="18" charset="0"/>
              </a:rPr>
              <a:t>du temps de </a:t>
            </a:r>
            <a:r>
              <a:rPr lang="fr-FR" sz="2400" dirty="0" smtClean="0">
                <a:latin typeface="Cambria" panose="02040503050406030204" pitchFamily="18" charset="0"/>
              </a:rPr>
              <a:t>l’Assistante Sociale;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fr-FR" sz="2400" dirty="0">
              <a:latin typeface="Cambria" panose="02040503050406030204" pitchFamily="18" charset="0"/>
            </a:endParaRPr>
          </a:p>
          <a:p>
            <a:pPr lvl="0" fontAlgn="base"/>
            <a:r>
              <a:rPr lang="fr-FR" sz="2400" dirty="0">
                <a:latin typeface="Cambria" panose="02040503050406030204" pitchFamily="18" charset="0"/>
              </a:rPr>
              <a:t>Les objectifs de la file active ont pu être maintenus ; </a:t>
            </a:r>
            <a:endParaRPr lang="fr-FR" sz="2400" dirty="0" smtClean="0">
              <a:latin typeface="Cambria" panose="02040503050406030204" pitchFamily="18" charset="0"/>
            </a:endParaRPr>
          </a:p>
          <a:p>
            <a:pPr marL="0" lvl="0" indent="0" fontAlgn="base">
              <a:spcBef>
                <a:spcPts val="0"/>
              </a:spcBef>
              <a:buNone/>
            </a:pPr>
            <a:endParaRPr lang="fr-FR" sz="2400" dirty="0">
              <a:latin typeface="Cambria" panose="02040503050406030204" pitchFamily="18" charset="0"/>
            </a:endParaRPr>
          </a:p>
          <a:p>
            <a:pPr lvl="0" fontAlgn="base"/>
            <a:r>
              <a:rPr lang="fr-FR" sz="2400" dirty="0">
                <a:latin typeface="Cambria" panose="02040503050406030204" pitchFamily="18" charset="0"/>
              </a:rPr>
              <a:t>La </a:t>
            </a:r>
            <a:r>
              <a:rPr lang="fr-FR" sz="2400" dirty="0" smtClean="0">
                <a:latin typeface="Cambria" panose="02040503050406030204" pitchFamily="18" charset="0"/>
              </a:rPr>
              <a:t>sensibilisation </a:t>
            </a:r>
            <a:r>
              <a:rPr lang="fr-FR" sz="2400" dirty="0">
                <a:latin typeface="Cambria" panose="02040503050406030204" pitchFamily="18" charset="0"/>
              </a:rPr>
              <a:t>des équipes en </a:t>
            </a:r>
            <a:r>
              <a:rPr lang="fr-FR" sz="2400" dirty="0" smtClean="0">
                <a:latin typeface="Cambria" panose="02040503050406030204" pitchFamily="18" charset="0"/>
              </a:rPr>
              <a:t>intra-hospitaliers </a:t>
            </a:r>
            <a:r>
              <a:rPr lang="fr-FR" sz="2400" dirty="0">
                <a:latin typeface="Cambria" panose="02040503050406030204" pitchFamily="18" charset="0"/>
              </a:rPr>
              <a:t>et la mise en place de procédures de fonctionnement avec les services de </a:t>
            </a:r>
            <a:r>
              <a:rPr lang="fr-FR" sz="2400" dirty="0" smtClean="0">
                <a:latin typeface="Cambria" panose="02040503050406030204" pitchFamily="18" charset="0"/>
              </a:rPr>
              <a:t>soins; </a:t>
            </a:r>
          </a:p>
          <a:p>
            <a:pPr marL="0" lvl="0" indent="0" fontAlgn="base">
              <a:spcBef>
                <a:spcPts val="0"/>
              </a:spcBef>
              <a:buNone/>
            </a:pPr>
            <a:endParaRPr lang="fr-FR" sz="2400" dirty="0">
              <a:latin typeface="Cambria" panose="02040503050406030204" pitchFamily="18" charset="0"/>
            </a:endParaRPr>
          </a:p>
          <a:p>
            <a:pPr lvl="0" fontAlgn="base"/>
            <a:r>
              <a:rPr lang="fr-FR" sz="2400" dirty="0" smtClean="0">
                <a:latin typeface="Cambria" panose="02040503050406030204" pitchFamily="18" charset="0"/>
              </a:rPr>
              <a:t>La formalisation </a:t>
            </a:r>
            <a:r>
              <a:rPr lang="fr-FR" sz="2400" dirty="0">
                <a:latin typeface="Cambria" panose="02040503050406030204" pitchFamily="18" charset="0"/>
              </a:rPr>
              <a:t>de la convention avec la CPAM du Calvados</a:t>
            </a:r>
            <a:r>
              <a:rPr lang="fr-FR" sz="2400" dirty="0" smtClean="0">
                <a:latin typeface="Cambria" panose="02040503050406030204" pitchFamily="18" charset="0"/>
              </a:rPr>
              <a:t>;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14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48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70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mbria" panose="02040503050406030204" pitchFamily="18" charset="0"/>
              </a:rPr>
              <a:t>Objectifs atteints en </a:t>
            </a:r>
            <a:r>
              <a:rPr lang="fr-FR" dirty="0" smtClean="0">
                <a:latin typeface="Cambria" panose="02040503050406030204" pitchFamily="18" charset="0"/>
              </a:rPr>
              <a:t>2024 (2/2)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15</a:t>
            </a:fld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838200" y="1186250"/>
            <a:ext cx="10515600" cy="4681795"/>
          </a:xfrm>
        </p:spPr>
        <p:txBody>
          <a:bodyPr vert="horz" lIns="91440" tIns="45720" rIns="91440" bIns="45720" rtlCol="0">
            <a:noAutofit/>
          </a:bodyPr>
          <a:lstStyle/>
          <a:p>
            <a:pPr lvl="0" fontAlgn="base"/>
            <a:r>
              <a:rPr lang="fr-FR" sz="2400" dirty="0">
                <a:latin typeface="Cambria" panose="02040503050406030204" pitchFamily="18" charset="0"/>
              </a:rPr>
              <a:t>Le maintien de l’activité de téléconsultation avec la clinique de la Miséricorde à Caen et évolution de notre partenariat avec la PASS</a:t>
            </a:r>
            <a:r>
              <a:rPr lang="fr-FR" sz="2400" dirty="0" smtClean="0">
                <a:latin typeface="Cambria" panose="02040503050406030204" pitchFamily="18" charset="0"/>
              </a:rPr>
              <a:t>.</a:t>
            </a:r>
          </a:p>
          <a:p>
            <a:pPr lvl="0" fontAlgn="base"/>
            <a:endParaRPr lang="fr-FR" sz="2400" dirty="0" smtClean="0">
              <a:latin typeface="Cambria" panose="02040503050406030204" pitchFamily="18" charset="0"/>
            </a:endParaRPr>
          </a:p>
          <a:p>
            <a:pPr fontAlgn="base"/>
            <a:r>
              <a:rPr lang="fr-FR" sz="2400" dirty="0" smtClean="0">
                <a:latin typeface="Cambria" panose="02040503050406030204" pitchFamily="18" charset="0"/>
              </a:rPr>
              <a:t>L’élaboration </a:t>
            </a:r>
            <a:r>
              <a:rPr lang="fr-FR" sz="2400" dirty="0">
                <a:latin typeface="Cambria" panose="02040503050406030204" pitchFamily="18" charset="0"/>
              </a:rPr>
              <a:t>d’une nouvelle fiche Outil de travail à destination du public accompagnés et des professionnels de terrain en </a:t>
            </a:r>
            <a:r>
              <a:rPr lang="fr-FR" sz="2400" dirty="0" smtClean="0">
                <a:latin typeface="Cambria" panose="02040503050406030204" pitchFamily="18" charset="0"/>
              </a:rPr>
              <a:t>prototype;</a:t>
            </a:r>
          </a:p>
          <a:p>
            <a:pPr marL="0" indent="0" fontAlgn="base">
              <a:spcBef>
                <a:spcPts val="0"/>
              </a:spcBef>
              <a:buNone/>
            </a:pPr>
            <a:endParaRPr lang="fr-FR" sz="2400" dirty="0">
              <a:latin typeface="Cambria" panose="02040503050406030204" pitchFamily="18" charset="0"/>
            </a:endParaRPr>
          </a:p>
          <a:p>
            <a:pPr fontAlgn="base"/>
            <a:r>
              <a:rPr lang="fr-FR" sz="2400" dirty="0">
                <a:latin typeface="Cambria" panose="02040503050406030204" pitchFamily="18" charset="0"/>
              </a:rPr>
              <a:t>L’actualisation de la fiche PROFIL en interne et création d’un document unique commun aux professionnels de l’équipe PASS </a:t>
            </a:r>
            <a:r>
              <a:rPr lang="fr-FR" sz="2400" dirty="0" smtClean="0">
                <a:latin typeface="Cambria" panose="02040503050406030204" pitchFamily="18" charset="0"/>
              </a:rPr>
              <a:t>.</a:t>
            </a:r>
          </a:p>
          <a:p>
            <a:pPr marL="0" indent="0" fontAlgn="base">
              <a:buNone/>
            </a:pPr>
            <a:endParaRPr lang="fr-FR" sz="2400" dirty="0">
              <a:latin typeface="Cambria" panose="020405030504060302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23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4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mbria" panose="02040503050406030204" pitchFamily="18" charset="0"/>
              </a:rPr>
              <a:t>Projets </a:t>
            </a:r>
            <a:r>
              <a:rPr lang="fr-FR" dirty="0" smtClean="0">
                <a:latin typeface="Cambria" panose="02040503050406030204" pitchFamily="18" charset="0"/>
              </a:rPr>
              <a:t>2025 (1/2)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06979"/>
            <a:ext cx="10515600" cy="4681795"/>
          </a:xfrm>
        </p:spPr>
        <p:txBody>
          <a:bodyPr/>
          <a:lstStyle/>
          <a:p>
            <a:pPr marL="0" indent="0" fontAlgn="base">
              <a:buNone/>
            </a:pPr>
            <a:r>
              <a:rPr lang="fr-FR" sz="2400" dirty="0">
                <a:latin typeface="Cambria" panose="02040503050406030204" pitchFamily="18" charset="0"/>
              </a:rPr>
              <a:t>L’équipe Pluridisciplinaire a</a:t>
            </a:r>
            <a:r>
              <a:rPr lang="fr-FR" sz="2400" dirty="0" smtClean="0">
                <a:latin typeface="Cambria" panose="02040503050406030204" pitchFamily="18" charset="0"/>
              </a:rPr>
              <a:t> </a:t>
            </a:r>
            <a:r>
              <a:rPr lang="fr-FR" sz="2400" dirty="0">
                <a:latin typeface="Cambria" panose="02040503050406030204" pitchFamily="18" charset="0"/>
              </a:rPr>
              <a:t>pour </a:t>
            </a:r>
            <a:r>
              <a:rPr lang="fr-FR" sz="2400" dirty="0" smtClean="0">
                <a:latin typeface="Cambria" panose="02040503050406030204" pitchFamily="18" charset="0"/>
              </a:rPr>
              <a:t>objectif en 2025 </a:t>
            </a:r>
            <a:r>
              <a:rPr lang="fr-FR" sz="2400" dirty="0">
                <a:latin typeface="Cambria" panose="02040503050406030204" pitchFamily="18" charset="0"/>
              </a:rPr>
              <a:t> : </a:t>
            </a:r>
          </a:p>
          <a:p>
            <a:pPr lvl="0" fontAlgn="base">
              <a:lnSpc>
                <a:spcPct val="107000"/>
              </a:lnSpc>
              <a:spcAft>
                <a:spcPts val="800"/>
              </a:spcAft>
            </a:pP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Le Développement des conventions avec les pharmacies de </a:t>
            </a:r>
            <a:r>
              <a:rPr lang="fr-FR" sz="2400" kern="1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ville</a:t>
            </a: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;</a:t>
            </a:r>
          </a:p>
          <a:p>
            <a:pPr lvl="0" fontAlgn="base">
              <a:lnSpc>
                <a:spcPct val="107000"/>
              </a:lnSpc>
              <a:spcAft>
                <a:spcPts val="800"/>
              </a:spcAft>
            </a:pP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La Conception des conventions avec les partenaires (resto du cœur, </a:t>
            </a:r>
            <a:r>
              <a:rPr lang="fr-FR" sz="2400" kern="1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secours populaires);</a:t>
            </a:r>
            <a:endParaRPr lang="fr-FR" sz="2400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lvl="0" fontAlgn="base">
              <a:lnSpc>
                <a:spcPct val="107000"/>
              </a:lnSpc>
              <a:spcAft>
                <a:spcPts val="800"/>
              </a:spcAft>
            </a:pPr>
            <a:r>
              <a:rPr lang="fr-FR" sz="2400" kern="1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Le développement </a:t>
            </a: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du travail de réseau avec la médecine </a:t>
            </a:r>
            <a:r>
              <a:rPr lang="fr-FR" sz="2400" kern="1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de ville et la </a:t>
            </a:r>
            <a:r>
              <a:rPr lang="fr-FR" sz="2400" kern="150" dirty="0" err="1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redaction</a:t>
            </a:r>
            <a:r>
              <a:rPr lang="fr-FR" sz="2400" kern="1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d’une convention;</a:t>
            </a:r>
            <a:endParaRPr lang="fr-FR" sz="2400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lvl="0" fontAlgn="base">
              <a:lnSpc>
                <a:spcPct val="107000"/>
              </a:lnSpc>
              <a:spcAft>
                <a:spcPts val="800"/>
              </a:spcAft>
            </a:pP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L’élaboration des parcours de soins en </a:t>
            </a:r>
            <a:r>
              <a:rPr lang="fr-FR" sz="2400" kern="1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interne;</a:t>
            </a:r>
            <a:endParaRPr lang="fr-FR" sz="2400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  <a:p>
            <a:pPr lvl="0" fontAlgn="base">
              <a:lnSpc>
                <a:spcPct val="107000"/>
              </a:lnSpc>
              <a:spcAft>
                <a:spcPts val="800"/>
              </a:spcAft>
            </a:pPr>
            <a:r>
              <a:rPr lang="fr-FR" sz="2400" kern="1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L’ exploitation </a:t>
            </a: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Salle de consultation </a:t>
            </a:r>
            <a:r>
              <a:rPr lang="fr-FR" sz="2400" kern="150" dirty="0" err="1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norm</a:t>
            </a: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 ‘uni ajout salle de consultation IDE ajouté pour faciliter le parcours de santé publique avec la PASS de la miséricorde.</a:t>
            </a: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endParaRPr lang="fr-FR" sz="2400" kern="150" dirty="0"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16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35" y="5784078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01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mbria" panose="02040503050406030204" pitchFamily="18" charset="0"/>
              </a:rPr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sz="2400" dirty="0">
              <a:latin typeface="Cambria" panose="020405030504060302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La mission d’appui aux PASS maintient son activité sur cette année 2024, Elle a rempli les objectifs qui lui </a:t>
            </a:r>
            <a:r>
              <a:rPr lang="fr-FR" sz="2400" kern="1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avaient </a:t>
            </a: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été </a:t>
            </a:r>
            <a:r>
              <a:rPr lang="fr-FR" sz="2400" kern="1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fixés </a:t>
            </a: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en 2023. 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L’équipe a su être force de proposition au niveau du territoire, du partenariat avec les réseaux déjà implantés. 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800"/>
              </a:spcAft>
            </a:pPr>
            <a:r>
              <a:rPr lang="fr-FR" sz="2400" kern="1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Les Parcours en santé en publique se définissent.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400" dirty="0">
              <a:latin typeface="Cambria" panose="020405030504060302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17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410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ambria" panose="02040503050406030204" pitchFamily="18" charset="0"/>
              </a:rPr>
              <a:t>Cas concrets n°1: repérage </a:t>
            </a:r>
            <a:r>
              <a:rPr lang="fr-FR" dirty="0">
                <a:latin typeface="Cambria" panose="02040503050406030204" pitchFamily="18" charset="0"/>
              </a:rPr>
              <a:t>s</a:t>
            </a:r>
            <a:r>
              <a:rPr lang="fr-FR" dirty="0" smtClean="0">
                <a:latin typeface="Cambria" panose="02040503050406030204" pitchFamily="18" charset="0"/>
              </a:rPr>
              <a:t>ervice des Admissions ou partenaires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latin typeface="Cambria" panose="02040503050406030204" pitchFamily="18" charset="0"/>
              </a:rPr>
              <a:t>Patient repéré aux admissions du CH , 57 ans, adressé par les admissions en absence de droit présentant des troubles psychologiques et addictifs .</a:t>
            </a:r>
          </a:p>
          <a:p>
            <a:pPr marL="0" indent="0">
              <a:buNone/>
            </a:pPr>
            <a:endParaRPr lang="fr-FR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dirty="0" smtClean="0">
                <a:latin typeface="Cambria" panose="02040503050406030204" pitchFamily="18" charset="0"/>
              </a:rPr>
              <a:t>Quel accompagnement ?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18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97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71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ambria" panose="02040503050406030204" pitchFamily="18" charset="0"/>
              </a:rPr>
              <a:t>Cas concret n°2 Accueil Migrant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latin typeface="Cambria" panose="02040503050406030204" pitchFamily="18" charset="0"/>
              </a:rPr>
              <a:t>Accueil Migrant, </a:t>
            </a:r>
            <a:r>
              <a:rPr lang="fr-FR" dirty="0" err="1" smtClean="0">
                <a:latin typeface="Cambria" panose="02040503050406030204" pitchFamily="18" charset="0"/>
              </a:rPr>
              <a:t>addressé</a:t>
            </a:r>
            <a:r>
              <a:rPr lang="fr-FR" dirty="0" smtClean="0">
                <a:latin typeface="Cambria" panose="02040503050406030204" pitchFamily="18" charset="0"/>
              </a:rPr>
              <a:t> par Jean Bosco</a:t>
            </a:r>
          </a:p>
          <a:p>
            <a:r>
              <a:rPr lang="fr-FR" dirty="0" smtClean="0">
                <a:latin typeface="Cambria" panose="02040503050406030204" pitchFamily="18" charset="0"/>
              </a:rPr>
              <a:t>Homme 30 ans , </a:t>
            </a:r>
            <a:r>
              <a:rPr lang="fr-FR" dirty="0" err="1" smtClean="0">
                <a:latin typeface="Cambria" panose="02040503050406030204" pitchFamily="18" charset="0"/>
              </a:rPr>
              <a:t>alllophone</a:t>
            </a:r>
            <a:r>
              <a:rPr lang="fr-FR" dirty="0" smtClean="0">
                <a:latin typeface="Cambria" panose="02040503050406030204" pitchFamily="18" charset="0"/>
              </a:rPr>
              <a:t> , nécessite service de télé-interprétariat , nécessite un bilan de santé complet et une ouverture de droit : </a:t>
            </a:r>
          </a:p>
          <a:p>
            <a:r>
              <a:rPr lang="fr-FR" dirty="0" smtClean="0">
                <a:latin typeface="Cambria" panose="02040503050406030204" pitchFamily="18" charset="0"/>
              </a:rPr>
              <a:t>Le rôle de mission d’appui : et coordination avec les partenaires </a:t>
            </a:r>
          </a:p>
          <a:p>
            <a:pPr marL="0" indent="0">
              <a:buNone/>
            </a:pPr>
            <a:endParaRPr lang="fr-FR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dirty="0" smtClean="0">
                <a:latin typeface="Cambria" panose="02040503050406030204" pitchFamily="18" charset="0"/>
              </a:rPr>
              <a:t>Organisation </a:t>
            </a:r>
            <a:r>
              <a:rPr lang="fr-FR" dirty="0">
                <a:latin typeface="Cambria" panose="02040503050406030204" pitchFamily="18" charset="0"/>
              </a:rPr>
              <a:t>du parcours santé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19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35" y="567095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79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525CB-0CAB-4F7E-AAE4-26021EEC5866}" type="slidenum">
              <a:rPr lang="fr-FR" smtClean="0"/>
              <a:t>2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624816" y="493413"/>
            <a:ext cx="10515600" cy="2852737"/>
          </a:xfrm>
        </p:spPr>
        <p:txBody>
          <a:bodyPr/>
          <a:lstStyle/>
          <a:p>
            <a:r>
              <a:rPr lang="fr-FR" b="1" dirty="0" smtClean="0">
                <a:latin typeface="Cambria" panose="02040503050406030204" pitchFamily="18" charset="0"/>
              </a:rPr>
              <a:t>Copil Mission d’appui </a:t>
            </a:r>
            <a:r>
              <a:rPr lang="fr-FR" smtClean="0">
                <a:latin typeface="Cambria" panose="02040503050406030204" pitchFamily="18" charset="0"/>
              </a:rPr>
              <a:t>aux </a:t>
            </a:r>
            <a:r>
              <a:rPr lang="fr-FR" b="1" smtClean="0">
                <a:latin typeface="Cambria" panose="02040503050406030204" pitchFamily="18" charset="0"/>
              </a:rPr>
              <a:t>PASS</a:t>
            </a:r>
            <a:r>
              <a:rPr lang="fr-FR" smtClean="0">
                <a:latin typeface="Cambria" panose="02040503050406030204" pitchFamily="18" charset="0"/>
              </a:rPr>
              <a:t>-</a:t>
            </a:r>
            <a:br>
              <a:rPr lang="fr-FR" smtClean="0">
                <a:latin typeface="Cambria" panose="02040503050406030204" pitchFamily="18" charset="0"/>
              </a:rPr>
            </a:br>
            <a:r>
              <a:rPr lang="fr-FR" smtClean="0">
                <a:latin typeface="Cambria" panose="02040503050406030204" pitchFamily="18" charset="0"/>
              </a:rPr>
              <a:t>activité 2024 </a:t>
            </a:r>
            <a:endParaRPr lang="fr-FR" b="1" dirty="0">
              <a:latin typeface="Cambria" panose="02040503050406030204" pitchFamily="18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00" y="3946825"/>
            <a:ext cx="2143125" cy="214312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91" y="3869635"/>
            <a:ext cx="2095500" cy="20859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657" y="368308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9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494269"/>
            <a:ext cx="10515600" cy="711075"/>
          </a:xfrm>
        </p:spPr>
        <p:txBody>
          <a:bodyPr/>
          <a:lstStyle/>
          <a:p>
            <a:r>
              <a:rPr lang="fr-FR" dirty="0" smtClean="0">
                <a:latin typeface="Cambria" panose="02040503050406030204" pitchFamily="18" charset="0"/>
              </a:rPr>
              <a:t>Organisation du parcours migrants 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20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 rotWithShape="1">
          <a:blip r:embed="rId3"/>
          <a:srcRect l="53346" t="20802" r="12827" b="8640"/>
          <a:stretch/>
        </p:blipFill>
        <p:spPr bwMode="auto">
          <a:xfrm>
            <a:off x="1995055" y="1066800"/>
            <a:ext cx="8229600" cy="55884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429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65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sz="2800" dirty="0" smtClean="0"/>
          </a:p>
          <a:p>
            <a:pPr marL="0" indent="0" algn="ctr">
              <a:buNone/>
            </a:pPr>
            <a:endParaRPr lang="fr-FR" sz="2800" dirty="0"/>
          </a:p>
          <a:p>
            <a:pPr marL="0" indent="0" algn="ctr">
              <a:buNone/>
            </a:pPr>
            <a:r>
              <a:rPr lang="fr-FR" sz="2800" dirty="0" smtClean="0">
                <a:latin typeface="Cambria" panose="02040503050406030204" pitchFamily="18" charset="0"/>
              </a:rPr>
              <a:t>Merci </a:t>
            </a:r>
            <a:r>
              <a:rPr lang="fr-FR" sz="2800" dirty="0">
                <a:latin typeface="Cambria" panose="02040503050406030204" pitchFamily="18" charset="0"/>
              </a:rPr>
              <a:t>pour votre </a:t>
            </a:r>
            <a:r>
              <a:rPr lang="fr-FR" sz="2800" dirty="0" smtClean="0">
                <a:latin typeface="Cambria" panose="02040503050406030204" pitchFamily="18" charset="0"/>
              </a:rPr>
              <a:t>écoute,</a:t>
            </a:r>
            <a:endParaRPr lang="fr-FR" sz="2800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fr-FR" sz="2800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fr-FR" sz="2800" dirty="0" smtClean="0">
                <a:latin typeface="Cambria" panose="02040503050406030204" pitchFamily="18" charset="0"/>
              </a:rPr>
              <a:t>L’équipe </a:t>
            </a:r>
            <a:r>
              <a:rPr lang="fr-FR" sz="2800" smtClean="0">
                <a:latin typeface="Cambria" panose="02040503050406030204" pitchFamily="18" charset="0"/>
              </a:rPr>
              <a:t>Mission d’Appui </a:t>
            </a:r>
            <a:r>
              <a:rPr lang="fr-FR" sz="2800" dirty="0" smtClean="0">
                <a:latin typeface="Cambria" panose="02040503050406030204" pitchFamily="18" charset="0"/>
              </a:rPr>
              <a:t>aux </a:t>
            </a:r>
            <a:r>
              <a:rPr lang="fr-FR" sz="2800" dirty="0">
                <a:latin typeface="Cambria" panose="02040503050406030204" pitchFamily="18" charset="0"/>
              </a:rPr>
              <a:t>PASS CH </a:t>
            </a:r>
            <a:r>
              <a:rPr lang="fr-FR" sz="2800" dirty="0" smtClean="0">
                <a:latin typeface="Cambria" panose="02040503050406030204" pitchFamily="18" charset="0"/>
              </a:rPr>
              <a:t>Falaise.  </a:t>
            </a:r>
            <a:endParaRPr lang="fr-FR" sz="2800" dirty="0">
              <a:latin typeface="Cambria" panose="02040503050406030204" pitchFamily="18" charset="0"/>
            </a:endParaRPr>
          </a:p>
          <a:p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21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35" y="5784078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0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mbria" panose="02040503050406030204" pitchFamily="18" charset="0"/>
              </a:rPr>
              <a:t>Evolution du fonctionnement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3880" y="1280919"/>
            <a:ext cx="10515600" cy="4784601"/>
          </a:xfrm>
        </p:spPr>
        <p:txBody>
          <a:bodyPr/>
          <a:lstStyle/>
          <a:p>
            <a:r>
              <a:rPr lang="fr-FR" sz="2400" dirty="0" smtClean="0">
                <a:latin typeface="Cambria" panose="02040503050406030204" pitchFamily="18" charset="0"/>
              </a:rPr>
              <a:t>Reconnaissance en début d’année de son statut de Mission d’Appui au PASS et Application </a:t>
            </a:r>
            <a:r>
              <a:rPr lang="fr-FR" sz="2400" dirty="0">
                <a:latin typeface="Cambria" panose="02040503050406030204" pitchFamily="18" charset="0"/>
              </a:rPr>
              <a:t>de la mesure 27 du Ségur de la santé : Déploiement de la politique de « l’aller-vers </a:t>
            </a:r>
            <a:r>
              <a:rPr lang="fr-FR" sz="2400" dirty="0" smtClean="0">
                <a:latin typeface="Cambria" panose="02040503050406030204" pitchFamily="18" charset="0"/>
              </a:rPr>
              <a:t>»;</a:t>
            </a:r>
          </a:p>
          <a:p>
            <a:pPr>
              <a:spcBef>
                <a:spcPts val="0"/>
              </a:spcBef>
            </a:pPr>
            <a:endParaRPr lang="fr-FR" sz="2400" dirty="0" smtClean="0">
              <a:latin typeface="Cambria" panose="02040503050406030204" pitchFamily="18" charset="0"/>
            </a:endParaRPr>
          </a:p>
          <a:p>
            <a:pPr fontAlgn="base"/>
            <a:r>
              <a:rPr lang="fr-FR" sz="2400" dirty="0" smtClean="0">
                <a:latin typeface="Cambria" panose="02040503050406030204" pitchFamily="18" charset="0"/>
                <a:cs typeface="Calibri Light" panose="020F0302020204030204" pitchFamily="34" charset="0"/>
              </a:rPr>
              <a:t>L’équipe </a:t>
            </a:r>
            <a:r>
              <a:rPr lang="fr-FR" sz="2400" dirty="0">
                <a:latin typeface="Cambria" panose="02040503050406030204" pitchFamily="18" charset="0"/>
                <a:cs typeface="Calibri Light" panose="020F0302020204030204" pitchFamily="34" charset="0"/>
              </a:rPr>
              <a:t>compte 4 professionnels: 1 cadre de santé à 10%,  2 infirmières à 20%  chacune et 1 Assistante sociale à 80% ;</a:t>
            </a:r>
            <a:endParaRPr lang="fr-FR" sz="2400" dirty="0" smtClean="0">
              <a:latin typeface="Cambria" panose="02040503050406030204" pitchFamily="18" charset="0"/>
              <a:cs typeface="Calibri Light" panose="020F0302020204030204" pitchFamily="34" charset="0"/>
            </a:endParaRPr>
          </a:p>
          <a:p>
            <a:pPr fontAlgn="base">
              <a:spcBef>
                <a:spcPts val="0"/>
              </a:spcBef>
            </a:pPr>
            <a:endParaRPr lang="fr-FR" sz="2400" dirty="0">
              <a:latin typeface="Cambria" panose="02040503050406030204" pitchFamily="18" charset="0"/>
            </a:endParaRPr>
          </a:p>
          <a:p>
            <a:r>
              <a:rPr lang="fr-FR" sz="2400" dirty="0">
                <a:latin typeface="Cambria" panose="02040503050406030204" pitchFamily="18" charset="0"/>
              </a:rPr>
              <a:t>Développement des permanences sur sites, </a:t>
            </a:r>
            <a:r>
              <a:rPr lang="fr-FR" sz="2400" dirty="0" smtClean="0">
                <a:latin typeface="Cambria" panose="02040503050406030204" pitchFamily="18" charset="0"/>
              </a:rPr>
              <a:t>coopération </a:t>
            </a:r>
            <a:r>
              <a:rPr lang="fr-FR" sz="2400" dirty="0">
                <a:latin typeface="Cambria" panose="02040503050406030204" pitchFamily="18" charset="0"/>
              </a:rPr>
              <a:t>sur le terrain , travail en pluridisciplinarité </a:t>
            </a:r>
            <a:r>
              <a:rPr lang="fr-FR" sz="2400" dirty="0" smtClean="0">
                <a:latin typeface="Cambria" panose="02040503050406030204" pitchFamily="18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endParaRPr lang="fr-FR" sz="2400" dirty="0" smtClean="0">
              <a:latin typeface="Cambria" panose="02040503050406030204" pitchFamily="18" charset="0"/>
            </a:endParaRPr>
          </a:p>
          <a:p>
            <a:r>
              <a:rPr lang="fr-FR" sz="2400" dirty="0" smtClean="0">
                <a:latin typeface="Cambria" panose="02040503050406030204" pitchFamily="18" charset="0"/>
              </a:rPr>
              <a:t>Collaboration étroite avec la PASS de la </a:t>
            </a:r>
            <a:r>
              <a:rPr lang="fr-FR" sz="2400" dirty="0" err="1" smtClean="0">
                <a:latin typeface="Cambria" panose="02040503050406030204" pitchFamily="18" charset="0"/>
              </a:rPr>
              <a:t>Miséricode</a:t>
            </a:r>
            <a:r>
              <a:rPr lang="fr-FR" sz="2400" dirty="0" smtClean="0">
                <a:latin typeface="Cambria" panose="02040503050406030204" pitchFamily="18" charset="0"/>
              </a:rPr>
              <a:t> pour l’organisation du parcours en santé publique des populations migrantes.</a:t>
            </a:r>
            <a:endParaRPr lang="fr-FR" sz="2400" dirty="0">
              <a:latin typeface="Cambria" panose="020405030504060302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3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49" y="5785513"/>
            <a:ext cx="1012029" cy="100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8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ambria" panose="02040503050406030204" pitchFamily="18" charset="0"/>
              </a:rPr>
              <a:t>L’organisation 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6259" y="1397272"/>
            <a:ext cx="10515600" cy="4681795"/>
          </a:xfrm>
        </p:spPr>
        <p:txBody>
          <a:bodyPr/>
          <a:lstStyle/>
          <a:p>
            <a:pPr fontAlgn="base"/>
            <a:r>
              <a:rPr lang="fr-FR" dirty="0" smtClean="0">
                <a:latin typeface="Cambria" panose="02040503050406030204" pitchFamily="18" charset="0"/>
              </a:rPr>
              <a:t>Des </a:t>
            </a:r>
            <a:r>
              <a:rPr lang="fr-FR" dirty="0">
                <a:latin typeface="Cambria" panose="02040503050406030204" pitchFamily="18" charset="0"/>
              </a:rPr>
              <a:t>permanences sont assurées sur </a:t>
            </a:r>
            <a:r>
              <a:rPr lang="fr-FR" dirty="0" smtClean="0">
                <a:latin typeface="Cambria" panose="02040503050406030204" pitchFamily="18" charset="0"/>
              </a:rPr>
              <a:t>site; </a:t>
            </a:r>
          </a:p>
          <a:p>
            <a:pPr fontAlgn="base"/>
            <a:endParaRPr lang="fr-FR" dirty="0">
              <a:latin typeface="Cambria" panose="02040503050406030204" pitchFamily="18" charset="0"/>
            </a:endParaRPr>
          </a:p>
          <a:p>
            <a:pPr lvl="0" fontAlgn="base"/>
            <a:r>
              <a:rPr lang="fr-FR" dirty="0">
                <a:latin typeface="Cambria" panose="02040503050406030204" pitchFamily="18" charset="0"/>
              </a:rPr>
              <a:t>A St Pierre en </a:t>
            </a:r>
            <a:r>
              <a:rPr lang="fr-FR" dirty="0" smtClean="0">
                <a:latin typeface="Cambria" panose="02040503050406030204" pitchFamily="18" charset="0"/>
              </a:rPr>
              <a:t>Auge aux </a:t>
            </a:r>
            <a:r>
              <a:rPr lang="fr-FR" dirty="0">
                <a:latin typeface="Cambria" panose="02040503050406030204" pitchFamily="18" charset="0"/>
              </a:rPr>
              <a:t>R</a:t>
            </a:r>
            <a:r>
              <a:rPr lang="fr-FR" dirty="0" smtClean="0">
                <a:latin typeface="Cambria" panose="02040503050406030204" pitchFamily="18" charset="0"/>
              </a:rPr>
              <a:t>estos du Cœur</a:t>
            </a:r>
            <a:r>
              <a:rPr lang="fr-FR" dirty="0">
                <a:latin typeface="Cambria" panose="02040503050406030204" pitchFamily="18" charset="0"/>
              </a:rPr>
              <a:t> : un </a:t>
            </a:r>
            <a:r>
              <a:rPr lang="fr-FR" dirty="0" smtClean="0">
                <a:latin typeface="Cambria" panose="02040503050406030204" pitchFamily="18" charset="0"/>
              </a:rPr>
              <a:t>lundi/2;</a:t>
            </a:r>
          </a:p>
          <a:p>
            <a:pPr marL="0" lvl="0" indent="0" fontAlgn="base">
              <a:buNone/>
            </a:pPr>
            <a:endParaRPr lang="fr-FR" dirty="0">
              <a:latin typeface="Cambria" panose="02040503050406030204" pitchFamily="18" charset="0"/>
            </a:endParaRPr>
          </a:p>
          <a:p>
            <a:pPr lvl="0" fontAlgn="base"/>
            <a:r>
              <a:rPr lang="fr-FR" dirty="0" smtClean="0">
                <a:latin typeface="Cambria" panose="02040503050406030204" pitchFamily="18" charset="0"/>
              </a:rPr>
              <a:t>A </a:t>
            </a:r>
            <a:r>
              <a:rPr lang="fr-FR" dirty="0">
                <a:latin typeface="Cambria" panose="02040503050406030204" pitchFamily="18" charset="0"/>
              </a:rPr>
              <a:t>Falaise </a:t>
            </a:r>
            <a:r>
              <a:rPr lang="fr-FR" dirty="0" smtClean="0">
                <a:latin typeface="Cambria" panose="02040503050406030204" pitchFamily="18" charset="0"/>
              </a:rPr>
              <a:t>aux Restos </a:t>
            </a:r>
            <a:r>
              <a:rPr lang="fr-FR" dirty="0">
                <a:latin typeface="Cambria" panose="02040503050406030204" pitchFamily="18" charset="0"/>
              </a:rPr>
              <a:t>du Cœur : 1 vendredi /2 </a:t>
            </a:r>
            <a:endParaRPr lang="fr-FR" dirty="0" smtClean="0">
              <a:latin typeface="Cambria" panose="02040503050406030204" pitchFamily="18" charset="0"/>
            </a:endParaRPr>
          </a:p>
          <a:p>
            <a:pPr lvl="0" fontAlgn="base"/>
            <a:endParaRPr lang="fr-FR" dirty="0" smtClean="0">
              <a:latin typeface="Cambria" panose="02040503050406030204" pitchFamily="18" charset="0"/>
            </a:endParaRPr>
          </a:p>
          <a:p>
            <a:pPr lvl="0" fontAlgn="base"/>
            <a:r>
              <a:rPr lang="fr-FR" dirty="0">
                <a:latin typeface="Cambria" panose="02040503050406030204" pitchFamily="18" charset="0"/>
              </a:rPr>
              <a:t>A la demande :</a:t>
            </a:r>
          </a:p>
          <a:p>
            <a:pPr marL="0" lvl="0" indent="0" fontAlgn="base">
              <a:buNone/>
            </a:pPr>
            <a:r>
              <a:rPr lang="fr-FR" dirty="0">
                <a:latin typeface="Cambria" panose="02040503050406030204" pitchFamily="18" charset="0"/>
              </a:rPr>
              <a:t>	-Au Secours Populaire à pont d’</a:t>
            </a:r>
            <a:r>
              <a:rPr lang="fr-FR" dirty="0" err="1">
                <a:latin typeface="Cambria" panose="02040503050406030204" pitchFamily="18" charset="0"/>
              </a:rPr>
              <a:t>ouilluy</a:t>
            </a:r>
            <a:r>
              <a:rPr lang="fr-FR" dirty="0">
                <a:latin typeface="Cambria" panose="02040503050406030204" pitchFamily="18" charset="0"/>
              </a:rPr>
              <a:t> </a:t>
            </a:r>
          </a:p>
          <a:p>
            <a:pPr marL="0" lvl="0" indent="0" fontAlgn="base">
              <a:buNone/>
            </a:pPr>
            <a:r>
              <a:rPr lang="fr-FR" dirty="0">
                <a:latin typeface="Cambria" panose="02040503050406030204" pitchFamily="18" charset="0"/>
              </a:rPr>
              <a:t>	-</a:t>
            </a:r>
            <a:r>
              <a:rPr lang="fr-FR" dirty="0" err="1">
                <a:latin typeface="Cambria" panose="02040503050406030204" pitchFamily="18" charset="0"/>
              </a:rPr>
              <a:t>Mision</a:t>
            </a:r>
            <a:r>
              <a:rPr lang="fr-FR" dirty="0">
                <a:latin typeface="Cambria" panose="02040503050406030204" pitchFamily="18" charset="0"/>
              </a:rPr>
              <a:t> locale sur Falaise </a:t>
            </a:r>
          </a:p>
          <a:p>
            <a:pPr lvl="0" fontAlgn="base"/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4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60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21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Cambria" panose="02040503050406030204" pitchFamily="18" charset="0"/>
              </a:rPr>
              <a:t>La mission d’appui au PASS en quelques chiffres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>
                <a:latin typeface="Cambria" panose="02040503050406030204" pitchFamily="18" charset="0"/>
              </a:rPr>
              <a:t>Une file active de 142 patients en 2025 : 128 nouvelles venues, et  27 demandeurs d’asile.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 smtClean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fr-FR" dirty="0" smtClean="0">
                <a:latin typeface="Cambria" panose="02040503050406030204" pitchFamily="18" charset="0"/>
              </a:rPr>
              <a:t> Notre activité:</a:t>
            </a:r>
          </a:p>
          <a:p>
            <a:pPr marL="0" indent="0">
              <a:buNone/>
            </a:pPr>
            <a:r>
              <a:rPr lang="fr-FR" dirty="0" smtClean="0">
                <a:latin typeface="Cambria" panose="02040503050406030204" pitchFamily="18" charset="0"/>
              </a:rPr>
              <a:t>-160 consultations IDE; </a:t>
            </a:r>
          </a:p>
          <a:p>
            <a:pPr marL="0" indent="0">
              <a:buNone/>
            </a:pPr>
            <a:r>
              <a:rPr lang="fr-FR" dirty="0" smtClean="0">
                <a:latin typeface="Cambria" panose="02040503050406030204" pitchFamily="18" charset="0"/>
              </a:rPr>
              <a:t>-654 Entretiens réalisés par l’assistante sociale;</a:t>
            </a:r>
          </a:p>
          <a:p>
            <a:pPr marL="0" indent="0">
              <a:buNone/>
            </a:pPr>
            <a:r>
              <a:rPr lang="fr-FR" dirty="0" smtClean="0">
                <a:latin typeface="Cambria" panose="02040503050406030204" pitchFamily="18" charset="0"/>
              </a:rPr>
              <a:t>-37 permanences soit 57% de moins qu’en 2025</a:t>
            </a:r>
          </a:p>
          <a:p>
            <a:pPr marL="0" indent="0">
              <a:buNone/>
            </a:pPr>
            <a:r>
              <a:rPr lang="fr-FR" dirty="0" smtClean="0">
                <a:latin typeface="Cambria" panose="02040503050406030204" pitchFamily="18" charset="0"/>
              </a:rPr>
              <a:t>-40 visites à domiciles 4 fois plus qu’en 2025</a:t>
            </a:r>
          </a:p>
          <a:p>
            <a:pPr marL="0" indent="0">
              <a:buNone/>
            </a:pPr>
            <a:r>
              <a:rPr lang="fr-FR" dirty="0" smtClean="0">
                <a:latin typeface="Cambria" panose="02040503050406030204" pitchFamily="18" charset="0"/>
              </a:rPr>
              <a:t>-27 accompagnements à des rendez-vous.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5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86" y="564319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329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46512"/>
            <a:ext cx="10515600" cy="691980"/>
          </a:xfrm>
        </p:spPr>
        <p:txBody>
          <a:bodyPr/>
          <a:lstStyle/>
          <a:p>
            <a:r>
              <a:rPr lang="fr-FR" dirty="0" smtClean="0">
                <a:latin typeface="Cambria" panose="02040503050406030204" pitchFamily="18" charset="0"/>
              </a:rPr>
              <a:t>Repérage et partenariats</a:t>
            </a:r>
            <a:endParaRPr lang="fr-FR" dirty="0">
              <a:latin typeface="Cambria" panose="020405030504060302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6</a:t>
            </a:fld>
            <a:endParaRPr lang="fr-FR"/>
          </a:p>
        </p:txBody>
      </p:sp>
      <p:pic>
        <p:nvPicPr>
          <p:cNvPr id="6" name="Compteu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38" y="15622588"/>
            <a:ext cx="152400" cy="228600"/>
          </a:xfrm>
          <a:prstGeom prst="rect">
            <a:avLst/>
          </a:prstGeom>
        </p:spPr>
      </p:pic>
      <p:pic>
        <p:nvPicPr>
          <p:cNvPr id="7" name="Compteu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38" y="15936913"/>
            <a:ext cx="152400" cy="228600"/>
          </a:xfrm>
          <a:prstGeom prst="rect">
            <a:avLst/>
          </a:prstGeom>
        </p:spPr>
      </p:pic>
      <p:pic>
        <p:nvPicPr>
          <p:cNvPr id="8" name="Compteur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938" y="16249650"/>
            <a:ext cx="152400" cy="228600"/>
          </a:xfrm>
          <a:prstGeom prst="rect">
            <a:avLst/>
          </a:prstGeom>
        </p:spPr>
      </p:pic>
      <p:pic>
        <p:nvPicPr>
          <p:cNvPr id="5124" name="Picture 4" descr="e:\Users\s_gomet\AppData\Local\Packages\oice_16_974fa576_32c1d314_6d3\AC\Temp\msohtmlclip1\01\clip_image00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043238"/>
            <a:ext cx="1524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e:\Users\s_gomet\AppData\Local\Packages\oice_16_974fa576_32c1d314_6d3\AC\Temp\msohtmlclip1\01\clip_image00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043238"/>
            <a:ext cx="1524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Compteur 60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2050" y="47731363"/>
            <a:ext cx="219075" cy="200025"/>
          </a:xfrm>
          <a:prstGeom prst="rect">
            <a:avLst/>
          </a:prstGeom>
        </p:spPr>
      </p:pic>
      <p:pic>
        <p:nvPicPr>
          <p:cNvPr id="14" name="Compteur 60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3000" y="48017113"/>
            <a:ext cx="219075" cy="200025"/>
          </a:xfrm>
          <a:prstGeom prst="rect">
            <a:avLst/>
          </a:prstGeom>
        </p:spPr>
      </p:pic>
      <p:pic>
        <p:nvPicPr>
          <p:cNvPr id="15" name="Compteur 6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525" y="48283813"/>
            <a:ext cx="219075" cy="200025"/>
          </a:xfrm>
          <a:prstGeom prst="rect">
            <a:avLst/>
          </a:prstGeom>
        </p:spPr>
      </p:pic>
      <p:pic>
        <p:nvPicPr>
          <p:cNvPr id="5130" name="Picture 10" descr="e:\Users\s_gomet\AppData\Local\Temp\4\msohtmlclip1\01\clip_image00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421063"/>
            <a:ext cx="219075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686162"/>
              </p:ext>
            </p:extLst>
          </p:nvPr>
        </p:nvGraphicFramePr>
        <p:xfrm>
          <a:off x="838200" y="1317819"/>
          <a:ext cx="4859383" cy="472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04129">
                  <a:extLst>
                    <a:ext uri="{9D8B030D-6E8A-4147-A177-3AD203B41FA5}">
                      <a16:colId xmlns:a16="http://schemas.microsoft.com/office/drawing/2014/main" val="3020175573"/>
                    </a:ext>
                  </a:extLst>
                </a:gridCol>
                <a:gridCol w="39111">
                  <a:extLst>
                    <a:ext uri="{9D8B030D-6E8A-4147-A177-3AD203B41FA5}">
                      <a16:colId xmlns:a16="http://schemas.microsoft.com/office/drawing/2014/main" val="3073497065"/>
                    </a:ext>
                  </a:extLst>
                </a:gridCol>
                <a:gridCol w="816143">
                  <a:extLst>
                    <a:ext uri="{9D8B030D-6E8A-4147-A177-3AD203B41FA5}">
                      <a16:colId xmlns:a16="http://schemas.microsoft.com/office/drawing/2014/main" val="3225147696"/>
                    </a:ext>
                  </a:extLst>
                </a:gridCol>
              </a:tblGrid>
              <a:tr h="151330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Personnes orientées par : ( sur versant social )</a:t>
                      </a:r>
                      <a:endParaRPr lang="fr-FR" sz="10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0016261"/>
                  </a:ext>
                </a:extLst>
              </a:tr>
              <a:tr h="151330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Permanences Restos du Cœur St Pierre = 12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692529"/>
                  </a:ext>
                </a:extLst>
              </a:tr>
              <a:tr h="151330"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502688"/>
                  </a:ext>
                </a:extLst>
              </a:tr>
              <a:tr h="151330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Permanences Restos du Cœur Falaise = 16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390777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2079312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Permanences Secours Pop = 28</a:t>
                      </a:r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48978441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59176373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Croix rouge sur Roue = 8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28584006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81900998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Service urgences CH  Falaise =  39</a:t>
                      </a:r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14271883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36076014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Service  CH  Falaise = 36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00197610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89117330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Service  CH addicto  Falaise = 13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94414149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51503362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Mandataires tutélalires = 1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79237679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7015655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>
                          <a:effectLst/>
                        </a:rPr>
                        <a:t>CH hébergement= 2</a:t>
                      </a:r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41918187"/>
                  </a:ext>
                </a:extLst>
              </a:tr>
              <a:tr h="272393">
                <a:tc gridSpan="2"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08261844"/>
                  </a:ext>
                </a:extLst>
              </a:tr>
            </a:tbl>
          </a:graphicData>
        </a:graphic>
      </p:graphicFrame>
      <p:graphicFrame>
        <p:nvGraphicFramePr>
          <p:cNvPr id="19" name="Graphique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1429426"/>
              </p:ext>
            </p:extLst>
          </p:nvPr>
        </p:nvGraphicFramePr>
        <p:xfrm>
          <a:off x="6505303" y="246512"/>
          <a:ext cx="4706556" cy="5998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661" y="5784078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92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Tranches d’âge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7</a:t>
            </a:fld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1492270"/>
              </p:ext>
            </p:extLst>
          </p:nvPr>
        </p:nvGraphicFramePr>
        <p:xfrm>
          <a:off x="838200" y="1495425"/>
          <a:ext cx="10515600" cy="468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410" y="5727515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58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Modes de vie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8</a:t>
            </a:fld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838200" y="1495425"/>
          <a:ext cx="10515600" cy="468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48" y="5670951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01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Problématiques repérées lors de la 1ere consultation IDE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FF386-92A1-40E3-811E-CC9225AFFD4E}" type="slidenum">
              <a:rPr lang="fr-FR" smtClean="0"/>
              <a:t>9</a:t>
            </a:fld>
            <a:endParaRPr lang="fr-FR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408177"/>
              </p:ext>
            </p:extLst>
          </p:nvPr>
        </p:nvGraphicFramePr>
        <p:xfrm>
          <a:off x="838200" y="1186250"/>
          <a:ext cx="10702636" cy="4882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48" y="5673179"/>
            <a:ext cx="101202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848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34178</TotalTime>
  <Words>998</Words>
  <Application>Microsoft Office PowerPoint</Application>
  <PresentationFormat>Grand écran</PresentationFormat>
  <Paragraphs>183</Paragraphs>
  <Slides>21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8" baseType="lpstr">
      <vt:lpstr>SimSun</vt:lpstr>
      <vt:lpstr>Arial</vt:lpstr>
      <vt:lpstr>Calibri</vt:lpstr>
      <vt:lpstr>Calibri Light</vt:lpstr>
      <vt:lpstr>Cambria</vt:lpstr>
      <vt:lpstr>Times New Roman</vt:lpstr>
      <vt:lpstr>Thème Office</vt:lpstr>
      <vt:lpstr>Présentation PowerPoint</vt:lpstr>
      <vt:lpstr>Copil Mission d’appui aux PASS- activité 2024 </vt:lpstr>
      <vt:lpstr>Evolution du fonctionnement </vt:lpstr>
      <vt:lpstr>L’organisation </vt:lpstr>
      <vt:lpstr>La mission d’appui au PASS en quelques chiffres</vt:lpstr>
      <vt:lpstr>Repérage et partenariats</vt:lpstr>
      <vt:lpstr>Tranches d’âge</vt:lpstr>
      <vt:lpstr>Modes de vie </vt:lpstr>
      <vt:lpstr>Problématiques repérées lors de la 1ere consultation IDE ?</vt:lpstr>
      <vt:lpstr>Quelle prise en charge IDE?</vt:lpstr>
      <vt:lpstr>Problématiques repérées lors de la 1ere consultation AS</vt:lpstr>
      <vt:lpstr>Quelle prise en charge par l’Assistante sociale?</vt:lpstr>
      <vt:lpstr>2024, échanges pluridisciplinaires</vt:lpstr>
      <vt:lpstr>Objectifs atteints en 2024 (1/2)</vt:lpstr>
      <vt:lpstr>Objectifs atteints en 2024 (2/2)</vt:lpstr>
      <vt:lpstr>Projets 2025 (1/2)</vt:lpstr>
      <vt:lpstr>Conclusion</vt:lpstr>
      <vt:lpstr>Cas concrets n°1: repérage service des Admissions ou partenaires</vt:lpstr>
      <vt:lpstr>Cas concret n°2 Accueil Migrant</vt:lpstr>
      <vt:lpstr>Organisation du parcours migrants </vt:lpstr>
      <vt:lpstr>Présentation PowerPoint</vt:lpstr>
    </vt:vector>
  </TitlesOfParts>
  <Company>CHU Caen Normandie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LESCOT LUCIE</dc:creator>
  <cp:lastModifiedBy>HAMELET Alexandra</cp:lastModifiedBy>
  <cp:revision>611</cp:revision>
  <cp:lastPrinted>2026-06-02T09:25:04Z</cp:lastPrinted>
  <dcterms:created xsi:type="dcterms:W3CDTF">2020-05-13T08:56:29Z</dcterms:created>
  <dcterms:modified xsi:type="dcterms:W3CDTF">2026-06-03T13:08:57Z</dcterms:modified>
</cp:coreProperties>
</file>