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Lst>
  <p:notesMasterIdLst>
    <p:notesMasterId r:id="rId38"/>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15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view3D>
      <c:rotX val="75"/>
      <c:rotY val="0"/>
      <c:rAngAx val="0"/>
    </c:view3D>
    <c:floor>
      <c:thickness val="0"/>
      <c:spPr>
        <a:solidFill>
          <a:srgbClr val="D9D9D9"/>
        </a:solidFill>
        <a:ln w="0">
          <a:noFill/>
        </a:ln>
      </c:spPr>
    </c:floor>
    <c:sideWall>
      <c:thickness val="0"/>
      <c:spPr>
        <a:solidFill>
          <a:srgbClr val="D9D9D9"/>
        </a:solidFill>
        <a:ln w="0">
          <a:noFill/>
        </a:ln>
      </c:spPr>
    </c:sideWall>
    <c:backWall>
      <c:thickness val="0"/>
      <c:spPr>
        <a:solidFill>
          <a:srgbClr val="D9D9D9"/>
        </a:solidFill>
        <a:ln w="0">
          <a:noFill/>
        </a:ln>
      </c:spPr>
    </c:backWall>
    <c:plotArea>
      <c:layout>
        <c:manualLayout>
          <c:layoutTarget val="inner"/>
          <c:xMode val="edge"/>
          <c:yMode val="edge"/>
          <c:x val="5.0474315374977603E-2"/>
          <c:y val="0.224095676894422"/>
          <c:w val="0.65195990692679395"/>
          <c:h val="0.71414567199294199"/>
        </c:manualLayout>
      </c:layout>
      <c:pie3DChart>
        <c:varyColors val="1"/>
        <c:ser>
          <c:idx val="0"/>
          <c:order val="0"/>
          <c:tx>
            <c:strRef>
              <c:f>label 0</c:f>
              <c:strCache>
                <c:ptCount val="1"/>
                <c:pt idx="0">
                  <c:v>Ventes</c:v>
                </c:pt>
              </c:strCache>
            </c:strRef>
          </c:tx>
          <c:spPr>
            <a:solidFill>
              <a:srgbClr val="3891A7"/>
            </a:solidFill>
            <a:ln w="0">
              <a:noFill/>
            </a:ln>
          </c:spPr>
          <c:dPt>
            <c:idx val="0"/>
            <c:bubble3D val="0"/>
            <c:explosion val="1"/>
            <c:extLst>
              <c:ext xmlns:c16="http://schemas.microsoft.com/office/drawing/2014/chart" uri="{C3380CC4-5D6E-409C-BE32-E72D297353CC}">
                <c16:uniqueId val="{00000001-F880-48FB-9D72-C86B5DE685CF}"/>
              </c:ext>
            </c:extLst>
          </c:dPt>
          <c:dPt>
            <c:idx val="1"/>
            <c:bubble3D val="0"/>
            <c:spPr>
              <a:solidFill>
                <a:srgbClr val="FEB80A"/>
              </a:solidFill>
              <a:ln w="0">
                <a:noFill/>
              </a:ln>
            </c:spPr>
            <c:extLst>
              <c:ext xmlns:c16="http://schemas.microsoft.com/office/drawing/2014/chart" uri="{C3380CC4-5D6E-409C-BE32-E72D297353CC}">
                <c16:uniqueId val="{00000003-F880-48FB-9D72-C86B5DE685CF}"/>
              </c:ext>
            </c:extLst>
          </c:dPt>
          <c:dLbls>
            <c:dLbl>
              <c:idx val="0"/>
              <c:spPr/>
              <c:txPr>
                <a:bodyPr wrap="none"/>
                <a:lstStyle/>
                <a:p>
                  <a:pPr>
                    <a:defRPr sz="1800" b="0" strike="noStrike" spc="-1">
                      <a:solidFill>
                        <a:srgbClr val="000000"/>
                      </a:solidFill>
                      <a:latin typeface="Gill Sans MT"/>
                    </a:defRPr>
                  </a:pPr>
                  <a:endParaRPr lang="fr-FR"/>
                </a:p>
              </c:txPr>
              <c:dLblPos val="bestFit"/>
              <c:showLegendKey val="0"/>
              <c:showVal val="0"/>
              <c:showCatName val="0"/>
              <c:showSerName val="0"/>
              <c:showPercent val="0"/>
              <c:showBubbleSize val="1"/>
              <c:extLst>
                <c:ext xmlns:c16="http://schemas.microsoft.com/office/drawing/2014/chart" uri="{C3380CC4-5D6E-409C-BE32-E72D297353CC}">
                  <c16:uniqueId val="{00000001-F880-48FB-9D72-C86B5DE685CF}"/>
                </c:ext>
              </c:extLst>
            </c:dLbl>
            <c:dLbl>
              <c:idx val="1"/>
              <c:spPr/>
              <c:txPr>
                <a:bodyPr wrap="none"/>
                <a:lstStyle/>
                <a:p>
                  <a:pPr>
                    <a:defRPr sz="1800" b="0" strike="noStrike" spc="-1">
                      <a:solidFill>
                        <a:srgbClr val="000000"/>
                      </a:solidFill>
                      <a:latin typeface="Gill Sans MT"/>
                    </a:defRPr>
                  </a:pPr>
                  <a:endParaRPr lang="fr-FR"/>
                </a:p>
              </c:txPr>
              <c:dLblPos val="bestFit"/>
              <c:showLegendKey val="0"/>
              <c:showVal val="0"/>
              <c:showCatName val="0"/>
              <c:showSerName val="0"/>
              <c:showPercent val="0"/>
              <c:showBubbleSize val="1"/>
              <c:extLst>
                <c:ext xmlns:c16="http://schemas.microsoft.com/office/drawing/2014/chart" uri="{C3380CC4-5D6E-409C-BE32-E72D297353CC}">
                  <c16:uniqueId val="{00000003-F880-48FB-9D72-C86B5DE685CF}"/>
                </c:ext>
              </c:extLst>
            </c:dLbl>
            <c:spPr>
              <a:noFill/>
              <a:ln>
                <a:noFill/>
              </a:ln>
              <a:effectLst/>
            </c:spPr>
            <c:txPr>
              <a:bodyPr wrap="none"/>
              <a:lstStyle/>
              <a:p>
                <a:pPr>
                  <a:defRPr sz="1800" b="0" strike="noStrike" spc="-1">
                    <a:solidFill>
                      <a:srgbClr val="000000"/>
                    </a:solidFill>
                    <a:latin typeface="Gill Sans MT"/>
                  </a:defRPr>
                </a:pPr>
                <a:endParaRPr lang="fr-FR"/>
              </a:p>
            </c:txPr>
            <c:dLblPos val="bestFit"/>
            <c:showLegendKey val="0"/>
            <c:showVal val="0"/>
            <c:showCatName val="0"/>
            <c:showSerName val="0"/>
            <c:showPercent val="0"/>
            <c:showBubbleSize val="1"/>
            <c:separator>; </c:separator>
            <c:showLeaderLines val="0"/>
            <c:extLst>
              <c:ext xmlns:c15="http://schemas.microsoft.com/office/drawing/2012/chart" uri="{CE6537A1-D6FC-4f65-9D91-7224C49458BB}"/>
            </c:extLst>
          </c:dLbls>
          <c:cat>
            <c:strRef>
              <c:f>categories</c:f>
              <c:strCache>
                <c:ptCount val="2"/>
                <c:pt idx="0">
                  <c:v>Homme </c:v>
                </c:pt>
                <c:pt idx="1">
                  <c:v>Femme</c:v>
                </c:pt>
              </c:strCache>
            </c:strRef>
          </c:cat>
          <c:val>
            <c:numRef>
              <c:f>0</c:f>
              <c:numCache>
                <c:formatCode>General</c:formatCode>
                <c:ptCount val="2"/>
                <c:pt idx="0">
                  <c:v>97</c:v>
                </c:pt>
                <c:pt idx="1">
                  <c:v>87</c:v>
                </c:pt>
              </c:numCache>
            </c:numRef>
          </c:val>
          <c:extLst>
            <c:ext xmlns:c16="http://schemas.microsoft.com/office/drawing/2014/chart" uri="{C3380CC4-5D6E-409C-BE32-E72D297353CC}">
              <c16:uniqueId val="{00000004-F880-48FB-9D72-C86B5DE685CF}"/>
            </c:ext>
          </c:extLst>
        </c:ser>
        <c:dLbls>
          <c:showLegendKey val="0"/>
          <c:showVal val="0"/>
          <c:showCatName val="0"/>
          <c:showSerName val="0"/>
          <c:showPercent val="0"/>
          <c:showBubbleSize val="0"/>
          <c:showLeaderLines val="0"/>
        </c:dLbls>
      </c:pie3DChart>
    </c:plotArea>
    <c:legend>
      <c:legendPos val="r"/>
      <c:layout>
        <c:manualLayout>
          <c:xMode val="edge"/>
          <c:yMode val="edge"/>
          <c:x val="0.705790229260017"/>
          <c:y val="0.43776617640554999"/>
          <c:w val="0.27866632693012799"/>
          <c:h val="0.191967232399014"/>
        </c:manualLayout>
      </c:layout>
      <c:overlay val="0"/>
      <c:spPr>
        <a:noFill/>
        <a:ln w="0">
          <a:noFill/>
        </a:ln>
      </c:spPr>
      <c:txPr>
        <a:bodyPr/>
        <a:lstStyle/>
        <a:p>
          <a:pPr>
            <a:defRPr sz="1800" b="0" strike="noStrike" spc="-1">
              <a:solidFill>
                <a:srgbClr val="000000"/>
              </a:solidFill>
              <a:latin typeface="Gill Sans MT"/>
            </a:defRPr>
          </a:pPr>
          <a:endParaRPr lang="fr-FR"/>
        </a:p>
      </c:txPr>
    </c:legend>
    <c:plotVisOnly val="1"/>
    <c:dispBlanksAs val="gap"/>
    <c:showDLblsOverMax val="1"/>
  </c:chart>
  <c:spPr>
    <a:noFill/>
    <a:ln w="9360">
      <a:solidFill>
        <a:srgbClr val="D9D9D9"/>
      </a:solidFill>
      <a:round/>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view3D>
      <c:rotX val="75"/>
      <c:rotY val="0"/>
      <c:rAngAx val="0"/>
    </c:view3D>
    <c:floor>
      <c:thickness val="0"/>
      <c:spPr>
        <a:solidFill>
          <a:srgbClr val="D9D9D9"/>
        </a:solidFill>
        <a:ln w="0">
          <a:noFill/>
        </a:ln>
      </c:spPr>
    </c:floor>
    <c:sideWall>
      <c:thickness val="0"/>
      <c:spPr>
        <a:solidFill>
          <a:srgbClr val="D9D9D9"/>
        </a:solidFill>
        <a:ln w="0">
          <a:noFill/>
        </a:ln>
      </c:spPr>
    </c:sideWall>
    <c:backWall>
      <c:thickness val="0"/>
      <c:spPr>
        <a:solidFill>
          <a:srgbClr val="D9D9D9"/>
        </a:solidFill>
        <a:ln w="0">
          <a:noFill/>
        </a:ln>
      </c:spPr>
    </c:backWall>
    <c:plotArea>
      <c:layout>
        <c:manualLayout>
          <c:layoutTarget val="inner"/>
          <c:xMode val="edge"/>
          <c:yMode val="edge"/>
          <c:x val="5.5550411998889E-2"/>
          <c:y val="0.289683684261129"/>
          <c:w val="0.67290065734654203"/>
          <c:h val="0.70810498990481696"/>
        </c:manualLayout>
      </c:layout>
      <c:pie3DChart>
        <c:varyColors val="1"/>
        <c:ser>
          <c:idx val="0"/>
          <c:order val="0"/>
          <c:tx>
            <c:strRef>
              <c:f>label 0</c:f>
              <c:strCache>
                <c:ptCount val="1"/>
                <c:pt idx="0">
                  <c:v>File Active</c:v>
                </c:pt>
              </c:strCache>
            </c:strRef>
          </c:tx>
          <c:spPr>
            <a:solidFill>
              <a:srgbClr val="3891A7"/>
            </a:solidFill>
            <a:ln w="0">
              <a:noFill/>
            </a:ln>
          </c:spPr>
          <c:dPt>
            <c:idx val="0"/>
            <c:bubble3D val="0"/>
            <c:spPr>
              <a:solidFill>
                <a:srgbClr val="C00000"/>
              </a:solidFill>
              <a:ln w="0">
                <a:noFill/>
              </a:ln>
            </c:spPr>
            <c:extLst>
              <c:ext xmlns:c16="http://schemas.microsoft.com/office/drawing/2014/chart" uri="{C3380CC4-5D6E-409C-BE32-E72D297353CC}">
                <c16:uniqueId val="{00000001-B4A0-4FC6-BD78-107F6499DDB0}"/>
              </c:ext>
            </c:extLst>
          </c:dPt>
          <c:dPt>
            <c:idx val="1"/>
            <c:bubble3D val="0"/>
            <c:spPr>
              <a:solidFill>
                <a:srgbClr val="E17B7C"/>
              </a:solidFill>
              <a:ln w="0">
                <a:noFill/>
              </a:ln>
            </c:spPr>
            <c:extLst>
              <c:ext xmlns:c16="http://schemas.microsoft.com/office/drawing/2014/chart" uri="{C3380CC4-5D6E-409C-BE32-E72D297353CC}">
                <c16:uniqueId val="{00000003-B4A0-4FC6-BD78-107F6499DDB0}"/>
              </c:ext>
            </c:extLst>
          </c:dPt>
          <c:dLbls>
            <c:dLbl>
              <c:idx val="0"/>
              <c:spPr/>
              <c:txPr>
                <a:bodyPr wrap="none"/>
                <a:lstStyle/>
                <a:p>
                  <a:pPr>
                    <a:defRPr sz="1800" b="0" strike="noStrike" spc="-1">
                      <a:solidFill>
                        <a:srgbClr val="000000"/>
                      </a:solidFill>
                      <a:latin typeface="Gill Sans MT"/>
                    </a:defRPr>
                  </a:pPr>
                  <a:endParaRPr lang="fr-FR"/>
                </a:p>
              </c:txPr>
              <c:dLblPos val="bestFit"/>
              <c:showLegendKey val="0"/>
              <c:showVal val="0"/>
              <c:showCatName val="0"/>
              <c:showSerName val="0"/>
              <c:showPercent val="0"/>
              <c:showBubbleSize val="1"/>
              <c:extLst>
                <c:ext xmlns:c16="http://schemas.microsoft.com/office/drawing/2014/chart" uri="{C3380CC4-5D6E-409C-BE32-E72D297353CC}">
                  <c16:uniqueId val="{00000001-B4A0-4FC6-BD78-107F6499DDB0}"/>
                </c:ext>
              </c:extLst>
            </c:dLbl>
            <c:dLbl>
              <c:idx val="1"/>
              <c:spPr/>
              <c:txPr>
                <a:bodyPr wrap="none"/>
                <a:lstStyle/>
                <a:p>
                  <a:pPr>
                    <a:defRPr sz="1800" b="0" strike="noStrike" spc="-1">
                      <a:solidFill>
                        <a:srgbClr val="000000"/>
                      </a:solidFill>
                      <a:latin typeface="Gill Sans MT"/>
                    </a:defRPr>
                  </a:pPr>
                  <a:endParaRPr lang="fr-FR"/>
                </a:p>
              </c:txPr>
              <c:dLblPos val="bestFit"/>
              <c:showLegendKey val="0"/>
              <c:showVal val="0"/>
              <c:showCatName val="0"/>
              <c:showSerName val="0"/>
              <c:showPercent val="0"/>
              <c:showBubbleSize val="1"/>
              <c:extLst>
                <c:ext xmlns:c16="http://schemas.microsoft.com/office/drawing/2014/chart" uri="{C3380CC4-5D6E-409C-BE32-E72D297353CC}">
                  <c16:uniqueId val="{00000003-B4A0-4FC6-BD78-107F6499DDB0}"/>
                </c:ext>
              </c:extLst>
            </c:dLbl>
            <c:spPr>
              <a:noFill/>
              <a:ln>
                <a:noFill/>
              </a:ln>
              <a:effectLst/>
            </c:spPr>
            <c:txPr>
              <a:bodyPr wrap="none"/>
              <a:lstStyle/>
              <a:p>
                <a:pPr>
                  <a:defRPr sz="1800" b="0" strike="noStrike" spc="-1">
                    <a:solidFill>
                      <a:srgbClr val="000000"/>
                    </a:solidFill>
                    <a:latin typeface="Gill Sans MT"/>
                  </a:defRPr>
                </a:pPr>
                <a:endParaRPr lang="fr-FR"/>
              </a:p>
            </c:txPr>
            <c:dLblPos val="bestFit"/>
            <c:showLegendKey val="0"/>
            <c:showVal val="0"/>
            <c:showCatName val="0"/>
            <c:showSerName val="0"/>
            <c:showPercent val="0"/>
            <c:showBubbleSize val="1"/>
            <c:separator>; </c:separator>
            <c:showLeaderLines val="0"/>
            <c:extLst>
              <c:ext xmlns:c15="http://schemas.microsoft.com/office/drawing/2012/chart" uri="{CE6537A1-D6FC-4f65-9D91-7224C49458BB}"/>
            </c:extLst>
          </c:dLbls>
          <c:cat>
            <c:strRef>
              <c:f>categories</c:f>
              <c:strCache>
                <c:ptCount val="2"/>
                <c:pt idx="0">
                  <c:v>Homme</c:v>
                </c:pt>
                <c:pt idx="1">
                  <c:v>Femme</c:v>
                </c:pt>
              </c:strCache>
            </c:strRef>
          </c:cat>
          <c:val>
            <c:numRef>
              <c:f>0</c:f>
              <c:numCache>
                <c:formatCode>General</c:formatCode>
                <c:ptCount val="2"/>
                <c:pt idx="0">
                  <c:v>118</c:v>
                </c:pt>
                <c:pt idx="1">
                  <c:v>105</c:v>
                </c:pt>
              </c:numCache>
            </c:numRef>
          </c:val>
          <c:extLst>
            <c:ext xmlns:c16="http://schemas.microsoft.com/office/drawing/2014/chart" uri="{C3380CC4-5D6E-409C-BE32-E72D297353CC}">
              <c16:uniqueId val="{00000004-B4A0-4FC6-BD78-107F6499DDB0}"/>
            </c:ext>
          </c:extLst>
        </c:ser>
        <c:dLbls>
          <c:showLegendKey val="0"/>
          <c:showVal val="0"/>
          <c:showCatName val="0"/>
          <c:showSerName val="0"/>
          <c:showPercent val="0"/>
          <c:showBubbleSize val="0"/>
          <c:showLeaderLines val="0"/>
        </c:dLbls>
      </c:pie3DChart>
    </c:plotArea>
    <c:legend>
      <c:legendPos val="r"/>
      <c:overlay val="0"/>
      <c:spPr>
        <a:noFill/>
        <a:ln w="0">
          <a:noFill/>
        </a:ln>
      </c:spPr>
      <c:txPr>
        <a:bodyPr/>
        <a:lstStyle/>
        <a:p>
          <a:pPr>
            <a:defRPr sz="1800" b="0" strike="noStrike" spc="-1">
              <a:solidFill>
                <a:srgbClr val="000000"/>
              </a:solidFill>
              <a:latin typeface="Gill Sans MT"/>
            </a:defRPr>
          </a:pPr>
          <a:endParaRPr lang="fr-FR"/>
        </a:p>
      </c:txPr>
    </c:legend>
    <c:plotVisOnly val="1"/>
    <c:dispBlanksAs val="gap"/>
    <c:showDLblsOverMax val="1"/>
  </c:chart>
  <c:spPr>
    <a:noFill/>
    <a:ln w="9360">
      <a:solidFill>
        <a:srgbClr val="D9D9D9"/>
      </a:solidFill>
      <a:roun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4"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fr-FR" sz="1800" b="0" strike="noStrike" spc="-1">
                <a:solidFill>
                  <a:srgbClr val="000000"/>
                </a:solidFill>
                <a:latin typeface="Gill Sans MT"/>
              </a:rPr>
              <a:t>Cliquez pour déplacer la diapo</a:t>
            </a:r>
          </a:p>
        </p:txBody>
      </p:sp>
      <p:sp>
        <p:nvSpPr>
          <p:cNvPr id="285" name="PlaceHolder 2"/>
          <p:cNvSpPr>
            <a:spLocks noGrp="1"/>
          </p:cNvSpPr>
          <p:nvPr>
            <p:ph type="body"/>
          </p:nvPr>
        </p:nvSpPr>
        <p:spPr>
          <a:xfrm>
            <a:off x="756000" y="5078520"/>
            <a:ext cx="6047640" cy="4811040"/>
          </a:xfrm>
          <a:prstGeom prst="rect">
            <a:avLst/>
          </a:prstGeom>
        </p:spPr>
        <p:txBody>
          <a:bodyPr lIns="0" tIns="0" rIns="0" bIns="0">
            <a:noAutofit/>
          </a:bodyPr>
          <a:lstStyle/>
          <a:p>
            <a:r>
              <a:rPr lang="fr-FR" sz="2000" b="0" strike="noStrike" spc="-1">
                <a:latin typeface="Arial"/>
              </a:rPr>
              <a:t>Cliquez pour modifier le format des notes</a:t>
            </a:r>
          </a:p>
        </p:txBody>
      </p:sp>
      <p:sp>
        <p:nvSpPr>
          <p:cNvPr id="286" name="PlaceHolder 3"/>
          <p:cNvSpPr>
            <a:spLocks noGrp="1"/>
          </p:cNvSpPr>
          <p:nvPr>
            <p:ph type="hdr"/>
          </p:nvPr>
        </p:nvSpPr>
        <p:spPr>
          <a:xfrm>
            <a:off x="0" y="0"/>
            <a:ext cx="3280680" cy="534240"/>
          </a:xfrm>
          <a:prstGeom prst="rect">
            <a:avLst/>
          </a:prstGeom>
        </p:spPr>
        <p:txBody>
          <a:bodyPr lIns="0" tIns="0" rIns="0" bIns="0">
            <a:noAutofit/>
          </a:bodyPr>
          <a:lstStyle/>
          <a:p>
            <a:r>
              <a:rPr lang="fr-FR" sz="1400" b="0" strike="noStrike" spc="-1">
                <a:latin typeface="Times New Roman"/>
              </a:rPr>
              <a:t>&lt;en-tête&gt;</a:t>
            </a:r>
          </a:p>
        </p:txBody>
      </p:sp>
      <p:sp>
        <p:nvSpPr>
          <p:cNvPr id="287"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FR" sz="1400" b="0" strike="noStrike" spc="-1">
                <a:latin typeface="Times New Roman"/>
              </a:rPr>
              <a:t>&lt;date/heure&gt;</a:t>
            </a:r>
          </a:p>
        </p:txBody>
      </p:sp>
      <p:sp>
        <p:nvSpPr>
          <p:cNvPr id="288"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FR" sz="1400" b="0" strike="noStrike" spc="-1">
                <a:latin typeface="Times New Roman"/>
              </a:rPr>
              <a:t>&lt;pied de page&gt;</a:t>
            </a:r>
          </a:p>
        </p:txBody>
      </p:sp>
      <p:sp>
        <p:nvSpPr>
          <p:cNvPr id="289"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D7340C10-2727-4A56-BC83-A309980ED6EB}" type="slidenum">
              <a:rPr lang="fr-FR" sz="1400" b="0" strike="noStrike" spc="-1">
                <a:latin typeface="Times New Roman"/>
              </a:rPr>
              <a:t>‹N°›</a:t>
            </a:fld>
            <a:endParaRPr lang="fr-F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PlaceHolder 1"/>
          <p:cNvSpPr>
            <a:spLocks noGrp="1" noRot="1" noChangeAspect="1"/>
          </p:cNvSpPr>
          <p:nvPr>
            <p:ph type="sldImg"/>
          </p:nvPr>
        </p:nvSpPr>
        <p:spPr>
          <a:xfrm>
            <a:off x="917575" y="744538"/>
            <a:ext cx="4962525" cy="3722687"/>
          </a:xfrm>
          <a:prstGeom prst="rect">
            <a:avLst/>
          </a:prstGeom>
        </p:spPr>
      </p:sp>
      <p:sp>
        <p:nvSpPr>
          <p:cNvPr id="387"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388"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9F2E4F69-017A-448A-B23B-C1E4F7F083EC}" type="slidenum">
              <a:rPr lang="fr-FR" sz="1200" b="0" strike="noStrike" spc="-1">
                <a:solidFill>
                  <a:srgbClr val="000000"/>
                </a:solidFill>
                <a:latin typeface="+mn-lt"/>
                <a:ea typeface="+mn-ea"/>
              </a:rPr>
              <a:t>1</a:t>
            </a:fld>
            <a:endParaRPr lang="fr-FR" sz="1200" b="0" strike="noStrike" spc="-1">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PlaceHolder 1"/>
          <p:cNvSpPr>
            <a:spLocks noGrp="1" noRot="1" noChangeAspect="1"/>
          </p:cNvSpPr>
          <p:nvPr>
            <p:ph type="sldImg"/>
          </p:nvPr>
        </p:nvSpPr>
        <p:spPr>
          <a:xfrm>
            <a:off x="917575" y="744538"/>
            <a:ext cx="4962525" cy="3722687"/>
          </a:xfrm>
          <a:prstGeom prst="rect">
            <a:avLst/>
          </a:prstGeom>
        </p:spPr>
      </p:sp>
      <p:sp>
        <p:nvSpPr>
          <p:cNvPr id="414"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15"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372883B9-0FF2-47F6-893E-B66E6B24CD63}" type="slidenum">
              <a:rPr lang="fr-FR" sz="1200" b="0" strike="noStrike" spc="-1">
                <a:solidFill>
                  <a:srgbClr val="000000"/>
                </a:solidFill>
                <a:latin typeface="+mn-lt"/>
                <a:ea typeface="+mn-ea"/>
              </a:rPr>
              <a:t>10</a:t>
            </a:fld>
            <a:endParaRPr lang="fr-FR"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PlaceHolder 1"/>
          <p:cNvSpPr>
            <a:spLocks noGrp="1" noRot="1" noChangeAspect="1"/>
          </p:cNvSpPr>
          <p:nvPr>
            <p:ph type="sldImg"/>
          </p:nvPr>
        </p:nvSpPr>
        <p:spPr>
          <a:xfrm>
            <a:off x="917640" y="744480"/>
            <a:ext cx="4962240" cy="3722400"/>
          </a:xfrm>
          <a:prstGeom prst="rect">
            <a:avLst/>
          </a:prstGeom>
        </p:spPr>
      </p:sp>
      <p:sp>
        <p:nvSpPr>
          <p:cNvPr id="417"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18"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89D9E63A-D565-4DFD-A09C-2996BE3E20F4}" type="slidenum">
              <a:rPr lang="fr-FR" sz="1200" b="0" strike="noStrike" spc="-1">
                <a:solidFill>
                  <a:srgbClr val="000000"/>
                </a:solidFill>
                <a:latin typeface="+mn-lt"/>
                <a:ea typeface="+mn-ea"/>
              </a:rPr>
              <a:t>11</a:t>
            </a:fld>
            <a:endParaRPr lang="fr-FR" sz="1200" b="0" strike="noStrike" spc="-1">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PlaceHolder 1"/>
          <p:cNvSpPr>
            <a:spLocks noGrp="1" noRot="1" noChangeAspect="1"/>
          </p:cNvSpPr>
          <p:nvPr>
            <p:ph type="sldImg"/>
          </p:nvPr>
        </p:nvSpPr>
        <p:spPr>
          <a:xfrm>
            <a:off x="917640" y="744480"/>
            <a:ext cx="4962240" cy="3722400"/>
          </a:xfrm>
          <a:prstGeom prst="rect">
            <a:avLst/>
          </a:prstGeom>
        </p:spPr>
      </p:sp>
      <p:sp>
        <p:nvSpPr>
          <p:cNvPr id="420"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21"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600066D9-D9DF-4452-8FD9-10C4B4B97E9C}" type="slidenum">
              <a:rPr lang="fr-FR" sz="1200" b="0" strike="noStrike" spc="-1">
                <a:solidFill>
                  <a:srgbClr val="000000"/>
                </a:solidFill>
                <a:latin typeface="+mn-lt"/>
                <a:ea typeface="+mn-ea"/>
              </a:rPr>
              <a:t>12</a:t>
            </a:fld>
            <a:endParaRPr lang="fr-FR"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PlaceHolder 1"/>
          <p:cNvSpPr>
            <a:spLocks noGrp="1" noRot="1" noChangeAspect="1"/>
          </p:cNvSpPr>
          <p:nvPr>
            <p:ph type="sldImg"/>
          </p:nvPr>
        </p:nvSpPr>
        <p:spPr>
          <a:xfrm>
            <a:off x="917575" y="744538"/>
            <a:ext cx="4962525" cy="3722687"/>
          </a:xfrm>
          <a:prstGeom prst="rect">
            <a:avLst/>
          </a:prstGeom>
        </p:spPr>
      </p:sp>
      <p:sp>
        <p:nvSpPr>
          <p:cNvPr id="423"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24"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9BD11B7A-DD16-4D23-8060-9F05A0EBA9A6}" type="slidenum">
              <a:rPr lang="fr-FR" sz="1200" b="0" strike="noStrike" spc="-1">
                <a:solidFill>
                  <a:srgbClr val="000000"/>
                </a:solidFill>
                <a:latin typeface="+mn-lt"/>
                <a:ea typeface="+mn-ea"/>
              </a:rPr>
              <a:t>13</a:t>
            </a:fld>
            <a:endParaRPr lang="fr-FR"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PlaceHolder 1"/>
          <p:cNvSpPr>
            <a:spLocks noGrp="1" noRot="1" noChangeAspect="1"/>
          </p:cNvSpPr>
          <p:nvPr>
            <p:ph type="sldImg"/>
          </p:nvPr>
        </p:nvSpPr>
        <p:spPr>
          <a:xfrm>
            <a:off x="917575" y="744538"/>
            <a:ext cx="4962525" cy="3722687"/>
          </a:xfrm>
          <a:prstGeom prst="rect">
            <a:avLst/>
          </a:prstGeom>
        </p:spPr>
      </p:sp>
      <p:sp>
        <p:nvSpPr>
          <p:cNvPr id="426"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27"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70CF311A-F91D-44CD-9FE9-E81CCD878483}" type="slidenum">
              <a:rPr lang="fr-FR" sz="1200" b="0" strike="noStrike" spc="-1">
                <a:solidFill>
                  <a:srgbClr val="000000"/>
                </a:solidFill>
                <a:latin typeface="+mn-lt"/>
                <a:ea typeface="+mn-ea"/>
              </a:rPr>
              <a:t>14</a:t>
            </a:fld>
            <a:endParaRPr lang="fr-FR" sz="1200" b="0" strike="noStrike" spc="-1">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PlaceHolder 1"/>
          <p:cNvSpPr>
            <a:spLocks noGrp="1" noRot="1" noChangeAspect="1"/>
          </p:cNvSpPr>
          <p:nvPr>
            <p:ph type="sldImg"/>
          </p:nvPr>
        </p:nvSpPr>
        <p:spPr>
          <a:xfrm>
            <a:off x="917640" y="744480"/>
            <a:ext cx="4962240" cy="3722400"/>
          </a:xfrm>
          <a:prstGeom prst="rect">
            <a:avLst/>
          </a:prstGeom>
        </p:spPr>
      </p:sp>
      <p:sp>
        <p:nvSpPr>
          <p:cNvPr id="429"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30"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791B56B5-2A1C-4808-A77D-A83D4A098211}" type="slidenum">
              <a:rPr lang="fr-FR" sz="1200" b="0" strike="noStrike" spc="-1">
                <a:solidFill>
                  <a:srgbClr val="000000"/>
                </a:solidFill>
                <a:latin typeface="+mn-lt"/>
                <a:ea typeface="+mn-ea"/>
              </a:rPr>
              <a:t>15</a:t>
            </a:fld>
            <a:endParaRPr lang="fr-FR" sz="1200" b="0" strike="noStrike" spc="-1">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PlaceHolder 1"/>
          <p:cNvSpPr>
            <a:spLocks noGrp="1" noRot="1" noChangeAspect="1"/>
          </p:cNvSpPr>
          <p:nvPr>
            <p:ph type="sldImg"/>
          </p:nvPr>
        </p:nvSpPr>
        <p:spPr>
          <a:xfrm>
            <a:off x="917640" y="744480"/>
            <a:ext cx="4962240" cy="3722400"/>
          </a:xfrm>
          <a:prstGeom prst="rect">
            <a:avLst/>
          </a:prstGeom>
        </p:spPr>
      </p:sp>
      <p:sp>
        <p:nvSpPr>
          <p:cNvPr id="432"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33"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FFDF148E-B065-4BA5-A75E-E9887789445B}" type="slidenum">
              <a:rPr lang="fr-FR" sz="1200" b="0" strike="noStrike" spc="-1">
                <a:solidFill>
                  <a:srgbClr val="000000"/>
                </a:solidFill>
                <a:latin typeface="+mn-lt"/>
                <a:ea typeface="+mn-ea"/>
              </a:rPr>
              <a:t>16</a:t>
            </a:fld>
            <a:endParaRPr lang="fr-FR" sz="1200" b="0" strike="noStrike" spc="-1">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PlaceHolder 1"/>
          <p:cNvSpPr>
            <a:spLocks noGrp="1" noRot="1" noChangeAspect="1"/>
          </p:cNvSpPr>
          <p:nvPr>
            <p:ph type="sldImg"/>
          </p:nvPr>
        </p:nvSpPr>
        <p:spPr>
          <a:xfrm>
            <a:off x="917575" y="744538"/>
            <a:ext cx="4962525" cy="3722687"/>
          </a:xfrm>
          <a:prstGeom prst="rect">
            <a:avLst/>
          </a:prstGeom>
        </p:spPr>
      </p:sp>
      <p:sp>
        <p:nvSpPr>
          <p:cNvPr id="435"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36"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850AB95C-B260-4AFA-BADF-2A397B54F43E}" type="slidenum">
              <a:rPr lang="fr-FR" sz="1200" b="0" strike="noStrike" spc="-1">
                <a:solidFill>
                  <a:srgbClr val="000000"/>
                </a:solidFill>
                <a:latin typeface="+mn-lt"/>
                <a:ea typeface="+mn-ea"/>
              </a:rPr>
              <a:t>17</a:t>
            </a:fld>
            <a:endParaRPr lang="fr-FR" sz="1200" b="0" strike="noStrike" spc="-1">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PlaceHolder 1"/>
          <p:cNvSpPr>
            <a:spLocks noGrp="1" noRot="1" noChangeAspect="1"/>
          </p:cNvSpPr>
          <p:nvPr>
            <p:ph type="sldImg"/>
          </p:nvPr>
        </p:nvSpPr>
        <p:spPr>
          <a:xfrm>
            <a:off x="917640" y="744480"/>
            <a:ext cx="4962240" cy="3722400"/>
          </a:xfrm>
          <a:prstGeom prst="rect">
            <a:avLst/>
          </a:prstGeom>
        </p:spPr>
      </p:sp>
      <p:sp>
        <p:nvSpPr>
          <p:cNvPr id="438"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39"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9D9F0AFB-9614-4B79-93AD-E53B11466380}" type="slidenum">
              <a:rPr lang="fr-FR" sz="1200" b="0" strike="noStrike" spc="-1">
                <a:solidFill>
                  <a:srgbClr val="000000"/>
                </a:solidFill>
                <a:latin typeface="+mn-lt"/>
                <a:ea typeface="+mn-ea"/>
              </a:rPr>
              <a:t>19</a:t>
            </a:fld>
            <a:endParaRPr lang="fr-FR" sz="1200" b="0" strike="noStrike" spc="-1">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PlaceHolder 1"/>
          <p:cNvSpPr>
            <a:spLocks noGrp="1" noRot="1" noChangeAspect="1"/>
          </p:cNvSpPr>
          <p:nvPr>
            <p:ph type="sldImg"/>
          </p:nvPr>
        </p:nvSpPr>
        <p:spPr>
          <a:xfrm>
            <a:off x="917575" y="744538"/>
            <a:ext cx="4962525" cy="3722687"/>
          </a:xfrm>
          <a:prstGeom prst="rect">
            <a:avLst/>
          </a:prstGeom>
        </p:spPr>
      </p:sp>
      <p:sp>
        <p:nvSpPr>
          <p:cNvPr id="441"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42"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2F184F02-2ED1-4E29-AAFA-2519CB35BA55}" type="slidenum">
              <a:rPr lang="fr-FR" sz="1200" b="0" strike="noStrike" spc="-1">
                <a:solidFill>
                  <a:srgbClr val="000000"/>
                </a:solidFill>
                <a:latin typeface="+mn-lt"/>
                <a:ea typeface="+mn-ea"/>
              </a:rPr>
              <a:t>20</a:t>
            </a:fld>
            <a:endParaRPr lang="fr-FR"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PlaceHolder 1"/>
          <p:cNvSpPr>
            <a:spLocks noGrp="1" noRot="1" noChangeAspect="1"/>
          </p:cNvSpPr>
          <p:nvPr>
            <p:ph type="sldImg"/>
          </p:nvPr>
        </p:nvSpPr>
        <p:spPr>
          <a:xfrm>
            <a:off x="917575" y="744538"/>
            <a:ext cx="4962525" cy="3722687"/>
          </a:xfrm>
          <a:prstGeom prst="rect">
            <a:avLst/>
          </a:prstGeom>
        </p:spPr>
      </p:sp>
      <p:sp>
        <p:nvSpPr>
          <p:cNvPr id="390"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391"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DCD844BB-C7E9-41C5-B9CE-56DFD8F693F7}" type="slidenum">
              <a:rPr lang="fr-FR" sz="1200" b="0" strike="noStrike" spc="-1">
                <a:solidFill>
                  <a:srgbClr val="000000"/>
                </a:solidFill>
                <a:latin typeface="+mn-lt"/>
                <a:ea typeface="+mn-ea"/>
              </a:rPr>
              <a:t>2</a:t>
            </a:fld>
            <a:endParaRPr lang="fr-FR" sz="1200" b="0" strike="noStrike" spc="-1">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PlaceHolder 1"/>
          <p:cNvSpPr>
            <a:spLocks noGrp="1" noRot="1" noChangeAspect="1"/>
          </p:cNvSpPr>
          <p:nvPr>
            <p:ph type="sldImg"/>
          </p:nvPr>
        </p:nvSpPr>
        <p:spPr>
          <a:xfrm>
            <a:off x="917575" y="744538"/>
            <a:ext cx="4962525" cy="3722687"/>
          </a:xfrm>
          <a:prstGeom prst="rect">
            <a:avLst/>
          </a:prstGeom>
        </p:spPr>
      </p:sp>
      <p:sp>
        <p:nvSpPr>
          <p:cNvPr id="444"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45"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5B581C3B-4BE1-4116-BCD4-4ACDAD3E235B}" type="slidenum">
              <a:rPr lang="fr-FR" sz="1200" b="0" strike="noStrike" spc="-1">
                <a:solidFill>
                  <a:srgbClr val="000000"/>
                </a:solidFill>
                <a:latin typeface="+mn-lt"/>
                <a:ea typeface="+mn-ea"/>
              </a:rPr>
              <a:t>21</a:t>
            </a:fld>
            <a:endParaRPr lang="fr-FR" sz="1200" b="0" strike="noStrike" spc="-1">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PlaceHolder 1"/>
          <p:cNvSpPr>
            <a:spLocks noGrp="1" noRot="1" noChangeAspect="1"/>
          </p:cNvSpPr>
          <p:nvPr>
            <p:ph type="sldImg"/>
          </p:nvPr>
        </p:nvSpPr>
        <p:spPr>
          <a:xfrm>
            <a:off x="917575" y="744538"/>
            <a:ext cx="4962525" cy="3722687"/>
          </a:xfrm>
          <a:prstGeom prst="rect">
            <a:avLst/>
          </a:prstGeom>
        </p:spPr>
      </p:sp>
      <p:sp>
        <p:nvSpPr>
          <p:cNvPr id="447"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48"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08E3B44C-A7FE-4E2F-B729-7F548183A7EA}" type="slidenum">
              <a:rPr lang="fr-FR" sz="1200" b="0" strike="noStrike" spc="-1">
                <a:solidFill>
                  <a:srgbClr val="000000"/>
                </a:solidFill>
                <a:latin typeface="+mn-lt"/>
                <a:ea typeface="+mn-ea"/>
              </a:rPr>
              <a:t>24</a:t>
            </a:fld>
            <a:endParaRPr lang="fr-FR" sz="1200" b="0" strike="noStrike" spc="-1">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PlaceHolder 1"/>
          <p:cNvSpPr>
            <a:spLocks noGrp="1" noRot="1" noChangeAspect="1"/>
          </p:cNvSpPr>
          <p:nvPr>
            <p:ph type="sldImg"/>
          </p:nvPr>
        </p:nvSpPr>
        <p:spPr>
          <a:xfrm>
            <a:off x="917575" y="744538"/>
            <a:ext cx="4962525" cy="3722687"/>
          </a:xfrm>
          <a:prstGeom prst="rect">
            <a:avLst/>
          </a:prstGeom>
        </p:spPr>
      </p:sp>
      <p:sp>
        <p:nvSpPr>
          <p:cNvPr id="450"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51"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C0279EBE-F5A1-4014-9183-ACAE7D367AE6}" type="slidenum">
              <a:rPr lang="fr-FR" sz="1200" b="0" strike="noStrike" spc="-1">
                <a:solidFill>
                  <a:srgbClr val="000000"/>
                </a:solidFill>
                <a:latin typeface="+mn-lt"/>
                <a:ea typeface="+mn-ea"/>
              </a:rPr>
              <a:t>25</a:t>
            </a:fld>
            <a:endParaRPr lang="fr-FR" sz="1200" b="0" strike="noStrike" spc="-1">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PlaceHolder 1"/>
          <p:cNvSpPr>
            <a:spLocks noGrp="1" noRot="1" noChangeAspect="1"/>
          </p:cNvSpPr>
          <p:nvPr>
            <p:ph type="sldImg"/>
          </p:nvPr>
        </p:nvSpPr>
        <p:spPr>
          <a:xfrm>
            <a:off x="917640" y="744480"/>
            <a:ext cx="4962240" cy="3722400"/>
          </a:xfrm>
          <a:prstGeom prst="rect">
            <a:avLst/>
          </a:prstGeom>
        </p:spPr>
      </p:sp>
      <p:sp>
        <p:nvSpPr>
          <p:cNvPr id="453"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54"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DBB633D4-4B23-4311-89B8-37B981B738C4}" type="slidenum">
              <a:rPr lang="fr-FR" sz="1200" b="0" strike="noStrike" spc="-1">
                <a:solidFill>
                  <a:srgbClr val="000000"/>
                </a:solidFill>
                <a:latin typeface="+mn-lt"/>
                <a:ea typeface="+mn-ea"/>
              </a:rPr>
              <a:t>27</a:t>
            </a:fld>
            <a:endParaRPr lang="fr-FR" sz="1200" b="0" strike="noStrike" spc="-1">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PlaceHolder 1"/>
          <p:cNvSpPr>
            <a:spLocks noGrp="1" noRot="1" noChangeAspect="1"/>
          </p:cNvSpPr>
          <p:nvPr>
            <p:ph type="sldImg"/>
          </p:nvPr>
        </p:nvSpPr>
        <p:spPr>
          <a:xfrm>
            <a:off x="917640" y="744480"/>
            <a:ext cx="4962240" cy="3722400"/>
          </a:xfrm>
          <a:prstGeom prst="rect">
            <a:avLst/>
          </a:prstGeom>
        </p:spPr>
      </p:sp>
      <p:sp>
        <p:nvSpPr>
          <p:cNvPr id="456"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57"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22648934-A2D1-4DE9-BA29-EC31F303D603}" type="slidenum">
              <a:rPr lang="fr-FR" sz="1200" b="0" strike="noStrike" spc="-1">
                <a:solidFill>
                  <a:srgbClr val="000000"/>
                </a:solidFill>
                <a:latin typeface="+mn-lt"/>
                <a:ea typeface="+mn-ea"/>
              </a:rPr>
              <a:t>28</a:t>
            </a:fld>
            <a:endParaRPr lang="fr-FR" sz="1200" b="0" strike="noStrike" spc="-1">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PlaceHolder 1"/>
          <p:cNvSpPr>
            <a:spLocks noGrp="1" noRot="1" noChangeAspect="1"/>
          </p:cNvSpPr>
          <p:nvPr>
            <p:ph type="sldImg"/>
          </p:nvPr>
        </p:nvSpPr>
        <p:spPr>
          <a:xfrm>
            <a:off x="917640" y="744480"/>
            <a:ext cx="4962240" cy="3722400"/>
          </a:xfrm>
          <a:prstGeom prst="rect">
            <a:avLst/>
          </a:prstGeom>
        </p:spPr>
      </p:sp>
      <p:sp>
        <p:nvSpPr>
          <p:cNvPr id="459"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60"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E4FAE059-D20B-479A-9073-D431A6712F70}" type="slidenum">
              <a:rPr lang="fr-FR" sz="1200" b="0" strike="noStrike" spc="-1">
                <a:solidFill>
                  <a:srgbClr val="000000"/>
                </a:solidFill>
                <a:latin typeface="+mn-lt"/>
                <a:ea typeface="+mn-ea"/>
              </a:rPr>
              <a:t>29</a:t>
            </a:fld>
            <a:endParaRPr lang="fr-FR" sz="1200" b="0" strike="noStrike" spc="-1">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PlaceHolder 1"/>
          <p:cNvSpPr>
            <a:spLocks noGrp="1" noRot="1" noChangeAspect="1"/>
          </p:cNvSpPr>
          <p:nvPr>
            <p:ph type="sldImg"/>
          </p:nvPr>
        </p:nvSpPr>
        <p:spPr>
          <a:xfrm>
            <a:off x="917640" y="744480"/>
            <a:ext cx="4962240" cy="3722400"/>
          </a:xfrm>
          <a:prstGeom prst="rect">
            <a:avLst/>
          </a:prstGeom>
        </p:spPr>
      </p:sp>
      <p:sp>
        <p:nvSpPr>
          <p:cNvPr id="462"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63"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4D984CE5-488F-4547-B74C-EC92DDE523FC}" type="slidenum">
              <a:rPr lang="fr-FR" sz="1200" b="0" strike="noStrike" spc="-1">
                <a:solidFill>
                  <a:srgbClr val="000000"/>
                </a:solidFill>
                <a:latin typeface="+mn-lt"/>
                <a:ea typeface="+mn-ea"/>
              </a:rPr>
              <a:t>30</a:t>
            </a:fld>
            <a:endParaRPr lang="fr-FR" sz="1200" b="0" strike="noStrike" spc="-1">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PlaceHolder 1"/>
          <p:cNvSpPr>
            <a:spLocks noGrp="1" noRot="1" noChangeAspect="1"/>
          </p:cNvSpPr>
          <p:nvPr>
            <p:ph type="sldImg"/>
          </p:nvPr>
        </p:nvSpPr>
        <p:spPr>
          <a:xfrm>
            <a:off x="917640" y="744480"/>
            <a:ext cx="4962240" cy="3722400"/>
          </a:xfrm>
          <a:prstGeom prst="rect">
            <a:avLst/>
          </a:prstGeom>
        </p:spPr>
      </p:sp>
      <p:sp>
        <p:nvSpPr>
          <p:cNvPr id="465"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66"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01A6DC2F-075C-43FF-A122-EFE9B06BCB8A}" type="slidenum">
              <a:rPr lang="fr-FR" sz="1200" b="0" strike="noStrike" spc="-1">
                <a:solidFill>
                  <a:srgbClr val="000000"/>
                </a:solidFill>
                <a:latin typeface="+mn-lt"/>
                <a:ea typeface="+mn-ea"/>
              </a:rPr>
              <a:t>31</a:t>
            </a:fld>
            <a:endParaRPr lang="fr-FR"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PlaceHolder 1"/>
          <p:cNvSpPr>
            <a:spLocks noGrp="1" noRot="1" noChangeAspect="1"/>
          </p:cNvSpPr>
          <p:nvPr>
            <p:ph type="sldImg"/>
          </p:nvPr>
        </p:nvSpPr>
        <p:spPr>
          <a:xfrm>
            <a:off x="917575" y="744538"/>
            <a:ext cx="4962525" cy="3722687"/>
          </a:xfrm>
          <a:prstGeom prst="rect">
            <a:avLst/>
          </a:prstGeom>
        </p:spPr>
      </p:sp>
      <p:sp>
        <p:nvSpPr>
          <p:cNvPr id="393"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394"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A6916675-0803-4CE0-8253-ECA358A2AEFB}" type="slidenum">
              <a:rPr lang="fr-FR" sz="1200" b="0" strike="noStrike" spc="-1">
                <a:solidFill>
                  <a:srgbClr val="000000"/>
                </a:solidFill>
                <a:latin typeface="+mn-lt"/>
                <a:ea typeface="+mn-ea"/>
              </a:rPr>
              <a:t>3</a:t>
            </a:fld>
            <a:endParaRPr lang="fr-FR"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PlaceHolder 1"/>
          <p:cNvSpPr>
            <a:spLocks noGrp="1" noRot="1" noChangeAspect="1"/>
          </p:cNvSpPr>
          <p:nvPr>
            <p:ph type="sldImg"/>
          </p:nvPr>
        </p:nvSpPr>
        <p:spPr>
          <a:xfrm>
            <a:off x="917575" y="744538"/>
            <a:ext cx="4962525" cy="3722687"/>
          </a:xfrm>
          <a:prstGeom prst="rect">
            <a:avLst/>
          </a:prstGeom>
        </p:spPr>
      </p:sp>
      <p:sp>
        <p:nvSpPr>
          <p:cNvPr id="396"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397"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43FF4005-EA6B-40CF-B758-6024536AC550}" type="slidenum">
              <a:rPr lang="fr-FR" sz="1200" b="0" strike="noStrike" spc="-1">
                <a:solidFill>
                  <a:srgbClr val="000000"/>
                </a:solidFill>
                <a:latin typeface="+mn-lt"/>
                <a:ea typeface="+mn-ea"/>
              </a:rPr>
              <a:t>4</a:t>
            </a:fld>
            <a:endParaRPr lang="fr-FR"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PlaceHolder 1"/>
          <p:cNvSpPr>
            <a:spLocks noGrp="1" noRot="1" noChangeAspect="1"/>
          </p:cNvSpPr>
          <p:nvPr>
            <p:ph type="sldImg"/>
          </p:nvPr>
        </p:nvSpPr>
        <p:spPr>
          <a:xfrm>
            <a:off x="917575" y="744538"/>
            <a:ext cx="4962525" cy="3722687"/>
          </a:xfrm>
          <a:prstGeom prst="rect">
            <a:avLst/>
          </a:prstGeom>
        </p:spPr>
      </p:sp>
      <p:sp>
        <p:nvSpPr>
          <p:cNvPr id="399"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00"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57313804-5B19-4F47-9FB9-7F9E66BFEAA3}" type="slidenum">
              <a:rPr lang="fr-FR" sz="1200" b="0" strike="noStrike" spc="-1">
                <a:solidFill>
                  <a:srgbClr val="000000"/>
                </a:solidFill>
                <a:latin typeface="+mn-lt"/>
                <a:ea typeface="+mn-ea"/>
              </a:rPr>
              <a:t>5</a:t>
            </a:fld>
            <a:endParaRPr lang="fr-FR"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PlaceHolder 1"/>
          <p:cNvSpPr>
            <a:spLocks noGrp="1" noRot="1" noChangeAspect="1"/>
          </p:cNvSpPr>
          <p:nvPr>
            <p:ph type="sldImg"/>
          </p:nvPr>
        </p:nvSpPr>
        <p:spPr>
          <a:xfrm>
            <a:off x="917575" y="744538"/>
            <a:ext cx="4962525" cy="3722687"/>
          </a:xfrm>
          <a:prstGeom prst="rect">
            <a:avLst/>
          </a:prstGeom>
        </p:spPr>
      </p:sp>
      <p:sp>
        <p:nvSpPr>
          <p:cNvPr id="402"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03"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E1C0FCE8-EC22-4ADC-8062-7FFAD06CF339}" type="slidenum">
              <a:rPr lang="fr-FR" sz="1200" b="0" strike="noStrike" spc="-1">
                <a:solidFill>
                  <a:srgbClr val="000000"/>
                </a:solidFill>
                <a:latin typeface="+mn-lt"/>
                <a:ea typeface="+mn-ea"/>
              </a:rPr>
              <a:t>6</a:t>
            </a:fld>
            <a:endParaRPr lang="fr-FR"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PlaceHolder 1"/>
          <p:cNvSpPr>
            <a:spLocks noGrp="1" noRot="1" noChangeAspect="1"/>
          </p:cNvSpPr>
          <p:nvPr>
            <p:ph type="sldImg"/>
          </p:nvPr>
        </p:nvSpPr>
        <p:spPr>
          <a:xfrm>
            <a:off x="917575" y="744538"/>
            <a:ext cx="4962525" cy="3722687"/>
          </a:xfrm>
          <a:prstGeom prst="rect">
            <a:avLst/>
          </a:prstGeom>
        </p:spPr>
      </p:sp>
      <p:sp>
        <p:nvSpPr>
          <p:cNvPr id="405"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06"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A68EB113-ED30-4E21-9F98-B6E4571AA0A1}" type="slidenum">
              <a:rPr lang="fr-FR" sz="1200" b="0" strike="noStrike" spc="-1">
                <a:solidFill>
                  <a:srgbClr val="000000"/>
                </a:solidFill>
                <a:latin typeface="+mn-lt"/>
                <a:ea typeface="+mn-ea"/>
              </a:rPr>
              <a:t>7</a:t>
            </a:fld>
            <a:endParaRPr lang="fr-FR"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PlaceHolder 1"/>
          <p:cNvSpPr>
            <a:spLocks noGrp="1" noRot="1" noChangeAspect="1"/>
          </p:cNvSpPr>
          <p:nvPr>
            <p:ph type="sldImg"/>
          </p:nvPr>
        </p:nvSpPr>
        <p:spPr>
          <a:xfrm>
            <a:off x="917575" y="744538"/>
            <a:ext cx="4962525" cy="3722687"/>
          </a:xfrm>
          <a:prstGeom prst="rect">
            <a:avLst/>
          </a:prstGeom>
        </p:spPr>
      </p:sp>
      <p:sp>
        <p:nvSpPr>
          <p:cNvPr id="408"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09"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F61D8BAC-E937-4889-9A14-530FCC2ECC0F}" type="slidenum">
              <a:rPr lang="fr-FR" sz="1200" b="0" strike="noStrike" spc="-1">
                <a:solidFill>
                  <a:srgbClr val="000000"/>
                </a:solidFill>
                <a:latin typeface="+mn-lt"/>
                <a:ea typeface="+mn-ea"/>
              </a:rPr>
              <a:t>8</a:t>
            </a:fld>
            <a:endParaRPr lang="fr-FR"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PlaceHolder 1"/>
          <p:cNvSpPr>
            <a:spLocks noGrp="1" noRot="1" noChangeAspect="1"/>
          </p:cNvSpPr>
          <p:nvPr>
            <p:ph type="sldImg"/>
          </p:nvPr>
        </p:nvSpPr>
        <p:spPr>
          <a:xfrm>
            <a:off x="917575" y="744538"/>
            <a:ext cx="4962525" cy="3722687"/>
          </a:xfrm>
          <a:prstGeom prst="rect">
            <a:avLst/>
          </a:prstGeom>
        </p:spPr>
      </p:sp>
      <p:sp>
        <p:nvSpPr>
          <p:cNvPr id="411" name="PlaceHolder 2"/>
          <p:cNvSpPr>
            <a:spLocks noGrp="1"/>
          </p:cNvSpPr>
          <p:nvPr>
            <p:ph type="body"/>
          </p:nvPr>
        </p:nvSpPr>
        <p:spPr>
          <a:xfrm>
            <a:off x="679680" y="4715280"/>
            <a:ext cx="5437800" cy="4466520"/>
          </a:xfrm>
          <a:prstGeom prst="rect">
            <a:avLst/>
          </a:prstGeom>
        </p:spPr>
        <p:txBody>
          <a:bodyPr>
            <a:noAutofit/>
          </a:bodyPr>
          <a:lstStyle/>
          <a:p>
            <a:endParaRPr lang="fr-FR" sz="2000" b="0" strike="noStrike" spc="-1">
              <a:latin typeface="Arial"/>
            </a:endParaRPr>
          </a:p>
        </p:txBody>
      </p:sp>
      <p:sp>
        <p:nvSpPr>
          <p:cNvPr id="412" name="TextShape 3"/>
          <p:cNvSpPr txBox="1"/>
          <p:nvPr/>
        </p:nvSpPr>
        <p:spPr>
          <a:xfrm>
            <a:off x="3850560" y="9428760"/>
            <a:ext cx="2945160" cy="496080"/>
          </a:xfrm>
          <a:prstGeom prst="rect">
            <a:avLst/>
          </a:prstGeom>
          <a:noFill/>
          <a:ln w="0">
            <a:noFill/>
          </a:ln>
        </p:spPr>
        <p:txBody>
          <a:bodyPr anchor="b">
            <a:noAutofit/>
          </a:bodyPr>
          <a:lstStyle/>
          <a:p>
            <a:pPr algn="r">
              <a:lnSpc>
                <a:spcPct val="100000"/>
              </a:lnSpc>
            </a:pPr>
            <a:fld id="{69B854BD-C5A3-4538-BBA0-C8BA157351A0}" type="slidenum">
              <a:rPr lang="fr-FR" sz="1200" b="0" strike="noStrike" spc="-1">
                <a:solidFill>
                  <a:srgbClr val="000000"/>
                </a:solidFill>
                <a:latin typeface="+mn-lt"/>
                <a:ea typeface="+mn-ea"/>
              </a:rPr>
              <a:t>9</a:t>
            </a:fld>
            <a:endParaRPr lang="fr-FR"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34"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35"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3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3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39"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40"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42"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43"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44"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45"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46"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47"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59"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61"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6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64"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6"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6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6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70"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3"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72"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7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74"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7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7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78"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80"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81"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8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8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85"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86"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88"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89"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90"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91"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92"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93"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08"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10"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12"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13"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5"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5"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1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1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19"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21"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2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23"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2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26"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27"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29"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30"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3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3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34"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35"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37"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38"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39"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40"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41"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42"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54"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56"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58"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5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0"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1"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6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64"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65"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6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6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69"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7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7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73"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75"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76"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7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7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80"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81"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183"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84"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85"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86"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87"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188"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01"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02"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04"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0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07"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8"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9"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1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12"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13"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15"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16"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17"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1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20"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21"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22"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23"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24"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2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2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28"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29"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31"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32"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33"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34"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35"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36"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48"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49"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51"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5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54"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55"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56"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57"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5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5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60"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62"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6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64"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65"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6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6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68"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3"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4"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70"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71"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2"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7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7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75"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76"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78"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79"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80"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81"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82"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83"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2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28"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3600"/>
            <a:ext cx="8229240" cy="1144800"/>
          </a:xfrm>
          <a:prstGeom prst="rect">
            <a:avLst/>
          </a:prstGeom>
        </p:spPr>
        <p:txBody>
          <a:bodyPr lIns="0" tIns="0" rIns="0" bIns="0" anchor="ctr">
            <a:noAutofit/>
          </a:bodyPr>
          <a:lstStyle/>
          <a:p>
            <a:endParaRPr lang="fr-FR" sz="1800" b="0" strike="noStrike" spc="-1">
              <a:solidFill>
                <a:srgbClr val="000000"/>
              </a:solidFill>
              <a:latin typeface="Gill Sans MT"/>
            </a:endParaRPr>
          </a:p>
        </p:txBody>
      </p:sp>
      <p:sp>
        <p:nvSpPr>
          <p:cNvPr id="3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3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
        <p:nvSpPr>
          <p:cNvPr id="32"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3200" b="0" strike="noStrike" spc="-1">
              <a:solidFill>
                <a:srgbClr val="000000"/>
              </a:solidFill>
              <a:latin typeface="Gill Sans MT"/>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tile/>
        </a:blipFill>
        <a:effectLst/>
      </p:bgPr>
    </p:bg>
    <p:spTree>
      <p:nvGrpSpPr>
        <p:cNvPr id="1" name=""/>
        <p:cNvGrpSpPr/>
        <p:nvPr/>
      </p:nvGrpSpPr>
      <p:grpSpPr>
        <a:xfrm>
          <a:off x="0" y="0"/>
          <a:ext cx="0" cy="0"/>
          <a:chOff x="0" y="0"/>
          <a:chExt cx="0" cy="0"/>
        </a:xfrm>
      </p:grpSpPr>
      <p:sp>
        <p:nvSpPr>
          <p:cNvPr id="12" name="CustomShape 1"/>
          <p:cNvSpPr/>
          <p:nvPr/>
        </p:nvSpPr>
        <p:spPr>
          <a:xfrm>
            <a:off x="-815760" y="-815760"/>
            <a:ext cx="1638360" cy="1638360"/>
          </a:xfrm>
          <a:prstGeom prst="pie">
            <a:avLst>
              <a:gd name="adj1" fmla="val 0"/>
              <a:gd name="adj2" fmla="val 5402120"/>
            </a:avLst>
          </a:prstGeom>
          <a:solidFill>
            <a:schemeClr val="bg2">
              <a:tint val="18000"/>
              <a:satMod val="220000"/>
              <a:alpha val="33000"/>
            </a:schemeClr>
          </a:solidFill>
          <a:ln w="3175" cap="rnd">
            <a:solidFill>
              <a:schemeClr val="bg2">
                <a:shade val="70000"/>
                <a:satMod val="200000"/>
                <a:alpha val="100000"/>
              </a:schemeClr>
            </a:solidFill>
            <a:round/>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13" name="CustomShape 2"/>
          <p:cNvSpPr/>
          <p:nvPr/>
        </p:nvSpPr>
        <p:spPr>
          <a:xfrm>
            <a:off x="168840" y="21240"/>
            <a:ext cx="1701720" cy="1701720"/>
          </a:xfrm>
          <a:prstGeom prst="ellipse">
            <a:avLst/>
          </a:prstGeom>
          <a:noFill/>
          <a:ln w="27305" cap="rnd">
            <a:solidFill>
              <a:schemeClr val="bg2">
                <a:tint val="45000"/>
                <a:satMod val="325000"/>
                <a:alpha val="100000"/>
              </a:schemeClr>
            </a:solidFill>
            <a:round/>
          </a:ln>
          <a:effectLst>
            <a:outerShdw blurRad="25400" dist="2556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p:style>
      </p:sp>
      <p:sp>
        <p:nvSpPr>
          <p:cNvPr id="2" name="CustomShape 3"/>
          <p:cNvSpPr/>
          <p:nvPr/>
        </p:nvSpPr>
        <p:spPr>
          <a:xfrm rot="2315400">
            <a:off x="182880" y="1054800"/>
            <a:ext cx="1125360" cy="1102320"/>
          </a:xfrm>
          <a:prstGeom prst="donut">
            <a:avLst>
              <a:gd name="adj" fmla="val 11833"/>
            </a:avLst>
          </a:prstGeom>
          <a:gradFill rotWithShape="0">
            <a:gsLst>
              <a:gs pos="0">
                <a:srgbClr val="EED18E">
                  <a:alpha val="60000"/>
                </a:srgbClr>
              </a:gs>
              <a:gs pos="100000">
                <a:srgbClr val="FEFAF6">
                  <a:alpha val="70196"/>
                </a:srgbClr>
              </a:gs>
            </a:gsLst>
            <a:lin ang="13500000"/>
          </a:gradFill>
          <a:ln w="7350" cap="rnd">
            <a:solidFill>
              <a:schemeClr val="bg2">
                <a:shade val="60000"/>
                <a:satMod val="220000"/>
                <a:alpha val="100000"/>
              </a:schemeClr>
            </a:solidFill>
            <a:round/>
          </a:ln>
          <a:effectLst>
            <a:outerShdw blurRad="12700" dist="14843" dir="4557825"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p:style>
      </p:sp>
      <p:sp>
        <p:nvSpPr>
          <p:cNvPr id="3" name="CustomShape 4"/>
          <p:cNvSpPr/>
          <p:nvPr/>
        </p:nvSpPr>
        <p:spPr>
          <a:xfrm>
            <a:off x="1013040" y="0"/>
            <a:ext cx="8130600" cy="6857640"/>
          </a:xfrm>
          <a:prstGeom prst="rect">
            <a:avLst/>
          </a:prstGeom>
          <a:solidFill>
            <a:schemeClr val="bg1"/>
          </a:solidFill>
          <a:ln>
            <a:noFill/>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4" name="CustomShape 5"/>
          <p:cNvSpPr/>
          <p:nvPr/>
        </p:nvSpPr>
        <p:spPr>
          <a:xfrm>
            <a:off x="1014840" y="0"/>
            <a:ext cx="72720" cy="6857640"/>
          </a:xfrm>
          <a:prstGeom prst="rect">
            <a:avLst/>
          </a:prstGeom>
          <a:solidFill>
            <a:schemeClr val="bg1"/>
          </a:solidFill>
          <a:ln>
            <a:noFill/>
          </a:ln>
          <a:effectLst>
            <a:outerShdw blurRad="38550" dist="3816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p:style>
      </p:sp>
      <p:sp>
        <p:nvSpPr>
          <p:cNvPr id="5" name="PlaceHolder 6"/>
          <p:cNvSpPr>
            <a:spLocks noGrp="1"/>
          </p:cNvSpPr>
          <p:nvPr>
            <p:ph type="title"/>
          </p:nvPr>
        </p:nvSpPr>
        <p:spPr>
          <a:xfrm>
            <a:off x="1432440" y="360000"/>
            <a:ext cx="7406280" cy="1471680"/>
          </a:xfrm>
          <a:prstGeom prst="rect">
            <a:avLst/>
          </a:prstGeom>
        </p:spPr>
        <p:txBody>
          <a:bodyPr lIns="90000" tIns="45000" rIns="90000" bIns="45000" anchor="b">
            <a:noAutofit/>
          </a:bodyPr>
          <a:lstStyle/>
          <a:p>
            <a:pPr>
              <a:lnSpc>
                <a:spcPct val="100000"/>
              </a:lnSpc>
            </a:pPr>
            <a:r>
              <a:rPr lang="fr-FR" sz="4300" b="0" strike="noStrike" spc="-1">
                <a:solidFill>
                  <a:srgbClr val="572314"/>
                </a:solidFill>
                <a:latin typeface="Gill Sans MT"/>
              </a:rPr>
              <a:t>Modifiez le style du titre</a:t>
            </a:r>
            <a:endParaRPr lang="fr-FR" sz="4300" b="0" strike="noStrike" spc="-1">
              <a:solidFill>
                <a:srgbClr val="000000"/>
              </a:solidFill>
              <a:latin typeface="Gill Sans MT"/>
            </a:endParaRPr>
          </a:p>
        </p:txBody>
      </p:sp>
      <p:sp>
        <p:nvSpPr>
          <p:cNvPr id="6" name="PlaceHolder 7"/>
          <p:cNvSpPr>
            <a:spLocks noGrp="1"/>
          </p:cNvSpPr>
          <p:nvPr>
            <p:ph type="dt"/>
          </p:nvPr>
        </p:nvSpPr>
        <p:spPr>
          <a:xfrm>
            <a:off x="3581280" y="6305400"/>
            <a:ext cx="2133360" cy="475920"/>
          </a:xfrm>
          <a:prstGeom prst="rect">
            <a:avLst/>
          </a:prstGeom>
        </p:spPr>
        <p:txBody>
          <a:bodyPr lIns="90000" tIns="45000" rIns="90000" bIns="45000" anchor="b">
            <a:noAutofit/>
          </a:bodyPr>
          <a:lstStyle/>
          <a:p>
            <a:pPr algn="r">
              <a:lnSpc>
                <a:spcPct val="100000"/>
              </a:lnSpc>
            </a:pPr>
            <a:fld id="{D24554AE-FD50-4FF5-AC0F-4F5FD8A0EB35}" type="datetime">
              <a:rPr lang="fr-FR" sz="1200" b="0" strike="noStrike" spc="-1">
                <a:solidFill>
                  <a:srgbClr val="B5A989"/>
                </a:solidFill>
                <a:latin typeface="Gill Sans MT"/>
              </a:rPr>
              <a:t>22/06/2026</a:t>
            </a:fld>
            <a:endParaRPr lang="fr-FR" sz="1200" b="0" strike="noStrike" spc="-1">
              <a:latin typeface="Times New Roman"/>
            </a:endParaRPr>
          </a:p>
        </p:txBody>
      </p:sp>
      <p:sp>
        <p:nvSpPr>
          <p:cNvPr id="7" name="PlaceHolder 8"/>
          <p:cNvSpPr>
            <a:spLocks noGrp="1"/>
          </p:cNvSpPr>
          <p:nvPr>
            <p:ph type="ftr"/>
          </p:nvPr>
        </p:nvSpPr>
        <p:spPr>
          <a:xfrm>
            <a:off x="5715000" y="6305400"/>
            <a:ext cx="2895120" cy="475920"/>
          </a:xfrm>
          <a:prstGeom prst="rect">
            <a:avLst/>
          </a:prstGeom>
        </p:spPr>
        <p:txBody>
          <a:bodyPr lIns="90000" tIns="45000" rIns="90000" bIns="45000" anchor="b">
            <a:noAutofit/>
          </a:bodyPr>
          <a:lstStyle/>
          <a:p>
            <a:endParaRPr lang="fr-FR" sz="2400" b="0" strike="noStrike" spc="-1">
              <a:latin typeface="Times New Roman"/>
            </a:endParaRPr>
          </a:p>
        </p:txBody>
      </p:sp>
      <p:sp>
        <p:nvSpPr>
          <p:cNvPr id="8" name="PlaceHolder 9"/>
          <p:cNvSpPr>
            <a:spLocks noGrp="1"/>
          </p:cNvSpPr>
          <p:nvPr>
            <p:ph type="sldNum"/>
          </p:nvPr>
        </p:nvSpPr>
        <p:spPr>
          <a:xfrm>
            <a:off x="8613720" y="6305400"/>
            <a:ext cx="456840" cy="475920"/>
          </a:xfrm>
          <a:prstGeom prst="rect">
            <a:avLst/>
          </a:prstGeom>
        </p:spPr>
        <p:txBody>
          <a:bodyPr lIns="90000" tIns="45000" rIns="90000" bIns="45000" anchor="b">
            <a:noAutofit/>
          </a:bodyPr>
          <a:lstStyle/>
          <a:p>
            <a:pPr algn="ctr">
              <a:lnSpc>
                <a:spcPct val="100000"/>
              </a:lnSpc>
            </a:pPr>
            <a:fld id="{744F9761-93C6-42F4-8A27-8ACBFF5BDF2F}" type="slidenum">
              <a:rPr lang="fr-FR" sz="1200" b="0" strike="noStrike" spc="-1">
                <a:solidFill>
                  <a:srgbClr val="B5A989"/>
                </a:solidFill>
                <a:latin typeface="Gill Sans MT"/>
              </a:rPr>
              <a:t>‹N°›</a:t>
            </a:fld>
            <a:endParaRPr lang="fr-FR" sz="1200" b="0" strike="noStrike" spc="-1">
              <a:latin typeface="Times New Roman"/>
            </a:endParaRPr>
          </a:p>
        </p:txBody>
      </p:sp>
      <p:sp>
        <p:nvSpPr>
          <p:cNvPr id="9" name="CustomShape 10"/>
          <p:cNvSpPr/>
          <p:nvPr/>
        </p:nvSpPr>
        <p:spPr>
          <a:xfrm>
            <a:off x="921600" y="1413720"/>
            <a:ext cx="209880" cy="209880"/>
          </a:xfrm>
          <a:prstGeom prst="ellipse">
            <a:avLst/>
          </a:prstGeom>
          <a:gradFill rotWithShape="0">
            <a:gsLst>
              <a:gs pos="0">
                <a:srgbClr val="DAF5FE">
                  <a:alpha val="95294"/>
                </a:srgbClr>
              </a:gs>
              <a:gs pos="100000">
                <a:srgbClr val="00AAD4">
                  <a:alpha val="85098"/>
                </a:srgbClr>
              </a:gs>
            </a:gsLst>
            <a:path path="circle">
              <a:fillToRect l="25000" t="12000" r="75000" b="88000"/>
            </a:path>
          </a:gradFill>
          <a:ln w="2000" cap="rnd">
            <a:solidFill>
              <a:schemeClr val="accent1">
                <a:shade val="90000"/>
                <a:satMod val="110000"/>
                <a:alpha val="60000"/>
              </a:schemeClr>
            </a:solidFill>
            <a:round/>
          </a:ln>
          <a:effectLst>
            <a:outerShdw blurRad="63500" dist="25560" dir="5400000" rotWithShape="0">
              <a:srgbClr val="000000">
                <a:alpha val="43000"/>
              </a:srgbClr>
            </a:outerShdw>
          </a:effectLst>
        </p:spPr>
        <p:style>
          <a:lnRef idx="1">
            <a:schemeClr val="accent1"/>
          </a:lnRef>
          <a:fillRef idx="2">
            <a:schemeClr val="accent1"/>
          </a:fillRef>
          <a:effectRef idx="1">
            <a:schemeClr val="accent1"/>
          </a:effectRef>
          <a:fontRef idx="minor"/>
        </p:style>
      </p:sp>
      <p:sp>
        <p:nvSpPr>
          <p:cNvPr id="10" name="CustomShape 11"/>
          <p:cNvSpPr/>
          <p:nvPr/>
        </p:nvSpPr>
        <p:spPr>
          <a:xfrm>
            <a:off x="1157040" y="1344960"/>
            <a:ext cx="63720" cy="63720"/>
          </a:xfrm>
          <a:prstGeom prst="ellipse">
            <a:avLst/>
          </a:prstGeom>
          <a:noFill/>
          <a:ln w="12700" cap="rnd">
            <a:solidFill>
              <a:schemeClr val="accent1">
                <a:shade val="75000"/>
                <a:alpha val="60000"/>
              </a:schemeClr>
            </a:solidFill>
            <a:round/>
          </a:ln>
          <a:effectLst>
            <a:outerShdw blurRad="63500" dist="25560" dir="5400000" rotWithShape="0">
              <a:srgbClr val="000000">
                <a:alpha val="43000"/>
              </a:srgbClr>
            </a:outerShdw>
          </a:effectLst>
        </p:spPr>
        <p:style>
          <a:lnRef idx="1">
            <a:schemeClr val="accent1"/>
          </a:lnRef>
          <a:fillRef idx="2">
            <a:schemeClr val="accent1"/>
          </a:fillRef>
          <a:effectRef idx="1">
            <a:schemeClr val="accent1"/>
          </a:effectRef>
          <a:fontRef idx="minor"/>
        </p:style>
      </p:sp>
      <p:sp>
        <p:nvSpPr>
          <p:cNvPr id="11" name="PlaceHolder 1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solidFill>
                  <a:srgbClr val="000000"/>
                </a:solidFill>
                <a:latin typeface="Gill Sans MT"/>
              </a:rPr>
              <a:t>Cliquez pour éditer le format du plan de texte</a:t>
            </a:r>
          </a:p>
          <a:p>
            <a:pPr marL="864000" lvl="1" indent="-324000">
              <a:spcBef>
                <a:spcPts val="1134"/>
              </a:spcBef>
              <a:buClr>
                <a:srgbClr val="000000"/>
              </a:buClr>
              <a:buSzPct val="75000"/>
              <a:buFont typeface="Symbol" charset="2"/>
              <a:buChar char=""/>
            </a:pPr>
            <a:r>
              <a:rPr lang="fr-FR" sz="2400" b="0" strike="noStrike" spc="-1">
                <a:solidFill>
                  <a:srgbClr val="000000"/>
                </a:solidFill>
                <a:latin typeface="Gill Sans MT"/>
              </a:rPr>
              <a:t>Second niveau de plan</a:t>
            </a:r>
          </a:p>
          <a:p>
            <a:pPr marL="1296000" lvl="2" indent="-288000">
              <a:spcBef>
                <a:spcPts val="850"/>
              </a:spcBef>
              <a:buClr>
                <a:srgbClr val="000000"/>
              </a:buClr>
              <a:buSzPct val="45000"/>
              <a:buFont typeface="Wingdings" charset="2"/>
              <a:buChar char=""/>
            </a:pPr>
            <a:r>
              <a:rPr lang="fr-FR" sz="2000" b="0" strike="noStrike" spc="-1">
                <a:solidFill>
                  <a:srgbClr val="000000"/>
                </a:solidFill>
                <a:latin typeface="Gill Sans MT"/>
              </a:rPr>
              <a:t>Troisième niveau de plan</a:t>
            </a:r>
          </a:p>
          <a:p>
            <a:pPr marL="1728000" lvl="3" indent="-216000">
              <a:spcBef>
                <a:spcPts val="567"/>
              </a:spcBef>
              <a:buClr>
                <a:srgbClr val="000000"/>
              </a:buClr>
              <a:buSzPct val="75000"/>
              <a:buFont typeface="Symbol" charset="2"/>
              <a:buChar char=""/>
            </a:pPr>
            <a:r>
              <a:rPr lang="fr-FR" sz="2000" b="0" strike="noStrike" spc="-1">
                <a:solidFill>
                  <a:srgbClr val="000000"/>
                </a:solidFill>
                <a:latin typeface="Gill Sans MT"/>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Gill Sans MT"/>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Gill Sans MT"/>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Gill Sans MT"/>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tile/>
        </a:blipFill>
        <a:effectLst/>
      </p:bgPr>
    </p:bg>
    <p:spTree>
      <p:nvGrpSpPr>
        <p:cNvPr id="1" name=""/>
        <p:cNvGrpSpPr/>
        <p:nvPr/>
      </p:nvGrpSpPr>
      <p:grpSpPr>
        <a:xfrm>
          <a:off x="0" y="0"/>
          <a:ext cx="0" cy="0"/>
          <a:chOff x="0" y="0"/>
          <a:chExt cx="0" cy="0"/>
        </a:xfrm>
      </p:grpSpPr>
      <p:sp>
        <p:nvSpPr>
          <p:cNvPr id="48" name="CustomShape 1"/>
          <p:cNvSpPr/>
          <p:nvPr/>
        </p:nvSpPr>
        <p:spPr>
          <a:xfrm>
            <a:off x="-815760" y="-815760"/>
            <a:ext cx="1638360" cy="1638360"/>
          </a:xfrm>
          <a:prstGeom prst="pie">
            <a:avLst>
              <a:gd name="adj1" fmla="val 0"/>
              <a:gd name="adj2" fmla="val 5402120"/>
            </a:avLst>
          </a:prstGeom>
          <a:solidFill>
            <a:schemeClr val="bg2">
              <a:tint val="18000"/>
              <a:satMod val="220000"/>
              <a:alpha val="33000"/>
            </a:schemeClr>
          </a:solidFill>
          <a:ln w="3175" cap="rnd">
            <a:solidFill>
              <a:schemeClr val="bg2">
                <a:shade val="70000"/>
                <a:satMod val="200000"/>
                <a:alpha val="100000"/>
              </a:schemeClr>
            </a:solidFill>
            <a:round/>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49" name="CustomShape 2"/>
          <p:cNvSpPr/>
          <p:nvPr/>
        </p:nvSpPr>
        <p:spPr>
          <a:xfrm>
            <a:off x="168840" y="21240"/>
            <a:ext cx="1701720" cy="1701720"/>
          </a:xfrm>
          <a:prstGeom prst="ellipse">
            <a:avLst/>
          </a:prstGeom>
          <a:noFill/>
          <a:ln w="27305" cap="rnd">
            <a:solidFill>
              <a:schemeClr val="bg2">
                <a:tint val="45000"/>
                <a:satMod val="325000"/>
                <a:alpha val="100000"/>
              </a:schemeClr>
            </a:solidFill>
            <a:round/>
          </a:ln>
          <a:effectLst>
            <a:outerShdw blurRad="25400" dist="2556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p:style>
      </p:sp>
      <p:sp>
        <p:nvSpPr>
          <p:cNvPr id="50" name="CustomShape 3"/>
          <p:cNvSpPr/>
          <p:nvPr/>
        </p:nvSpPr>
        <p:spPr>
          <a:xfrm rot="2315400">
            <a:off x="182880" y="1054800"/>
            <a:ext cx="1125360" cy="1102320"/>
          </a:xfrm>
          <a:prstGeom prst="donut">
            <a:avLst>
              <a:gd name="adj" fmla="val 11833"/>
            </a:avLst>
          </a:prstGeom>
          <a:gradFill rotWithShape="0">
            <a:gsLst>
              <a:gs pos="0">
                <a:srgbClr val="EED18E">
                  <a:alpha val="60000"/>
                </a:srgbClr>
              </a:gs>
              <a:gs pos="100000">
                <a:srgbClr val="FEFAF6">
                  <a:alpha val="70196"/>
                </a:srgbClr>
              </a:gs>
            </a:gsLst>
            <a:lin ang="13500000"/>
          </a:gradFill>
          <a:ln w="7350" cap="rnd">
            <a:solidFill>
              <a:schemeClr val="bg2">
                <a:shade val="60000"/>
                <a:satMod val="220000"/>
                <a:alpha val="100000"/>
              </a:schemeClr>
            </a:solidFill>
            <a:round/>
          </a:ln>
          <a:effectLst>
            <a:outerShdw blurRad="12700" dist="14843" dir="4557825"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p:style>
      </p:sp>
      <p:sp>
        <p:nvSpPr>
          <p:cNvPr id="51" name="CustomShape 4"/>
          <p:cNvSpPr/>
          <p:nvPr/>
        </p:nvSpPr>
        <p:spPr>
          <a:xfrm>
            <a:off x="1013040" y="0"/>
            <a:ext cx="8130600" cy="6857640"/>
          </a:xfrm>
          <a:prstGeom prst="rect">
            <a:avLst/>
          </a:prstGeom>
          <a:solidFill>
            <a:schemeClr val="bg1"/>
          </a:solidFill>
          <a:ln>
            <a:noFill/>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52" name="CustomShape 5"/>
          <p:cNvSpPr/>
          <p:nvPr/>
        </p:nvSpPr>
        <p:spPr>
          <a:xfrm>
            <a:off x="1014840" y="0"/>
            <a:ext cx="72720" cy="6857640"/>
          </a:xfrm>
          <a:prstGeom prst="rect">
            <a:avLst/>
          </a:prstGeom>
          <a:solidFill>
            <a:schemeClr val="bg1"/>
          </a:solidFill>
          <a:ln>
            <a:noFill/>
          </a:ln>
          <a:effectLst>
            <a:outerShdw blurRad="38550" dist="3816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p:style>
      </p:sp>
      <p:sp>
        <p:nvSpPr>
          <p:cNvPr id="53" name="PlaceHolder 6"/>
          <p:cNvSpPr>
            <a:spLocks noGrp="1"/>
          </p:cNvSpPr>
          <p:nvPr>
            <p:ph type="title"/>
          </p:nvPr>
        </p:nvSpPr>
        <p:spPr>
          <a:xfrm>
            <a:off x="1435680" y="274680"/>
            <a:ext cx="7497720" cy="1142640"/>
          </a:xfrm>
          <a:prstGeom prst="rect">
            <a:avLst/>
          </a:prstGeom>
        </p:spPr>
        <p:txBody>
          <a:bodyPr lIns="90000" tIns="45000" rIns="90000" bIns="45000" anchor="ctr">
            <a:noAutofit/>
          </a:bodyPr>
          <a:lstStyle/>
          <a:p>
            <a:pPr>
              <a:lnSpc>
                <a:spcPct val="100000"/>
              </a:lnSpc>
            </a:pPr>
            <a:r>
              <a:rPr lang="fr-FR" sz="4300" b="0" strike="noStrike" spc="-1">
                <a:solidFill>
                  <a:srgbClr val="572314"/>
                </a:solidFill>
                <a:latin typeface="Gill Sans MT"/>
              </a:rPr>
              <a:t>Modifiez le style du titre</a:t>
            </a:r>
            <a:endParaRPr lang="fr-FR" sz="4300" b="0" strike="noStrike" spc="-1">
              <a:solidFill>
                <a:srgbClr val="000000"/>
              </a:solidFill>
              <a:latin typeface="Gill Sans MT"/>
            </a:endParaRPr>
          </a:p>
        </p:txBody>
      </p:sp>
      <p:sp>
        <p:nvSpPr>
          <p:cNvPr id="54" name="PlaceHolder 7"/>
          <p:cNvSpPr>
            <a:spLocks noGrp="1"/>
          </p:cNvSpPr>
          <p:nvPr>
            <p:ph type="body"/>
          </p:nvPr>
        </p:nvSpPr>
        <p:spPr>
          <a:xfrm>
            <a:off x="1435680" y="1447920"/>
            <a:ext cx="7497720" cy="4800240"/>
          </a:xfrm>
          <a:prstGeom prst="rect">
            <a:avLst/>
          </a:prstGeom>
        </p:spPr>
        <p:txBody>
          <a:bodyPr lIns="90000" tIns="45000" rIns="90000" bIns="45000">
            <a:noAutofit/>
          </a:bodyPr>
          <a:lstStyle/>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Modifiez les styles du texte du masque</a:t>
            </a:r>
          </a:p>
          <a:p>
            <a:pPr marL="640080" lvl="1" indent="-237240">
              <a:lnSpc>
                <a:spcPct val="100000"/>
              </a:lnSpc>
              <a:spcBef>
                <a:spcPts val="550"/>
              </a:spcBef>
              <a:buClr>
                <a:srgbClr val="3891A7"/>
              </a:buClr>
              <a:buFont typeface="Verdana"/>
              <a:buChar char="◦"/>
            </a:pPr>
            <a:r>
              <a:rPr lang="fr-FR" sz="2800" b="0" strike="noStrike" spc="-1">
                <a:solidFill>
                  <a:srgbClr val="000000"/>
                </a:solidFill>
                <a:latin typeface="Gill Sans MT"/>
              </a:rPr>
              <a:t>Deuxième niveau</a:t>
            </a:r>
          </a:p>
          <a:p>
            <a:pPr marL="887040" lvl="2" indent="-228240">
              <a:lnSpc>
                <a:spcPct val="100000"/>
              </a:lnSpc>
              <a:spcBef>
                <a:spcPts val="479"/>
              </a:spcBef>
              <a:buClr>
                <a:srgbClr val="FEB80A"/>
              </a:buClr>
              <a:buFont typeface="Wingdings 2" charset="2"/>
              <a:buChar char=""/>
            </a:pPr>
            <a:r>
              <a:rPr lang="fr-FR" sz="2400" b="0" strike="noStrike" spc="-1">
                <a:solidFill>
                  <a:srgbClr val="000000"/>
                </a:solidFill>
                <a:latin typeface="Gill Sans MT"/>
              </a:rPr>
              <a:t>Troisième niveau</a:t>
            </a:r>
          </a:p>
          <a:p>
            <a:pPr marL="1097280" lvl="3" indent="-173520">
              <a:lnSpc>
                <a:spcPct val="100000"/>
              </a:lnSpc>
              <a:spcBef>
                <a:spcPts val="400"/>
              </a:spcBef>
              <a:buClr>
                <a:srgbClr val="C32D2E"/>
              </a:buClr>
              <a:buFont typeface="Wingdings 2" charset="2"/>
              <a:buChar char=""/>
            </a:pPr>
            <a:r>
              <a:rPr lang="fr-FR" sz="2000" b="0" strike="noStrike" spc="-1">
                <a:solidFill>
                  <a:srgbClr val="000000"/>
                </a:solidFill>
                <a:latin typeface="Gill Sans MT"/>
              </a:rPr>
              <a:t>Quatrième niveau</a:t>
            </a:r>
          </a:p>
          <a:p>
            <a:pPr marL="1298520" lvl="4" indent="-182520">
              <a:lnSpc>
                <a:spcPct val="100000"/>
              </a:lnSpc>
              <a:spcBef>
                <a:spcPts val="400"/>
              </a:spcBef>
              <a:buClr>
                <a:srgbClr val="84AA33"/>
              </a:buClr>
              <a:buFont typeface="Wingdings 2" charset="2"/>
              <a:buChar char=""/>
            </a:pPr>
            <a:r>
              <a:rPr lang="fr-FR" sz="2000" b="0" strike="noStrike" spc="-1">
                <a:solidFill>
                  <a:srgbClr val="000000"/>
                </a:solidFill>
                <a:latin typeface="Gill Sans MT"/>
              </a:rPr>
              <a:t>Cinquième niveau</a:t>
            </a:r>
          </a:p>
        </p:txBody>
      </p:sp>
      <p:sp>
        <p:nvSpPr>
          <p:cNvPr id="55" name="PlaceHolder 8"/>
          <p:cNvSpPr>
            <a:spLocks noGrp="1"/>
          </p:cNvSpPr>
          <p:nvPr>
            <p:ph type="dt"/>
          </p:nvPr>
        </p:nvSpPr>
        <p:spPr>
          <a:xfrm>
            <a:off x="3581280" y="6305400"/>
            <a:ext cx="2133360" cy="475920"/>
          </a:xfrm>
          <a:prstGeom prst="rect">
            <a:avLst/>
          </a:prstGeom>
        </p:spPr>
        <p:txBody>
          <a:bodyPr lIns="90000" tIns="45000" rIns="90000" bIns="45000" anchor="b">
            <a:noAutofit/>
          </a:bodyPr>
          <a:lstStyle/>
          <a:p>
            <a:pPr algn="r">
              <a:lnSpc>
                <a:spcPct val="100000"/>
              </a:lnSpc>
            </a:pPr>
            <a:fld id="{C6A479CB-7086-4110-AB95-78E3161E8192}" type="datetime">
              <a:rPr lang="fr-FR" sz="1200" b="0" strike="noStrike" spc="-1">
                <a:solidFill>
                  <a:srgbClr val="B5A989"/>
                </a:solidFill>
                <a:latin typeface="Gill Sans MT"/>
              </a:rPr>
              <a:t>22/06/2026</a:t>
            </a:fld>
            <a:endParaRPr lang="fr-FR" sz="1200" b="0" strike="noStrike" spc="-1">
              <a:latin typeface="Times New Roman"/>
            </a:endParaRPr>
          </a:p>
        </p:txBody>
      </p:sp>
      <p:sp>
        <p:nvSpPr>
          <p:cNvPr id="56" name="PlaceHolder 9"/>
          <p:cNvSpPr>
            <a:spLocks noGrp="1"/>
          </p:cNvSpPr>
          <p:nvPr>
            <p:ph type="ftr"/>
          </p:nvPr>
        </p:nvSpPr>
        <p:spPr>
          <a:xfrm>
            <a:off x="5715000" y="6305400"/>
            <a:ext cx="2895120" cy="475920"/>
          </a:xfrm>
          <a:prstGeom prst="rect">
            <a:avLst/>
          </a:prstGeom>
        </p:spPr>
        <p:txBody>
          <a:bodyPr lIns="90000" tIns="45000" rIns="90000" bIns="45000" anchor="b">
            <a:noAutofit/>
          </a:bodyPr>
          <a:lstStyle/>
          <a:p>
            <a:endParaRPr lang="fr-FR" sz="2400" b="0" strike="noStrike" spc="-1">
              <a:latin typeface="Times New Roman"/>
            </a:endParaRPr>
          </a:p>
        </p:txBody>
      </p:sp>
      <p:sp>
        <p:nvSpPr>
          <p:cNvPr id="57" name="PlaceHolder 10"/>
          <p:cNvSpPr>
            <a:spLocks noGrp="1"/>
          </p:cNvSpPr>
          <p:nvPr>
            <p:ph type="sldNum"/>
          </p:nvPr>
        </p:nvSpPr>
        <p:spPr>
          <a:xfrm>
            <a:off x="8613720" y="6305400"/>
            <a:ext cx="456840" cy="475920"/>
          </a:xfrm>
          <a:prstGeom prst="rect">
            <a:avLst/>
          </a:prstGeom>
        </p:spPr>
        <p:txBody>
          <a:bodyPr lIns="90000" tIns="45000" rIns="90000" bIns="45000" anchor="b">
            <a:noAutofit/>
          </a:bodyPr>
          <a:lstStyle/>
          <a:p>
            <a:pPr algn="ctr">
              <a:lnSpc>
                <a:spcPct val="100000"/>
              </a:lnSpc>
            </a:pPr>
            <a:fld id="{77E0D227-D287-4B50-BEF1-87D91A63B2D0}" type="slidenum">
              <a:rPr lang="fr-FR" sz="1200" b="0" strike="noStrike" spc="-1">
                <a:solidFill>
                  <a:srgbClr val="B5A989"/>
                </a:solidFill>
                <a:latin typeface="Gill Sans MT"/>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tile/>
        </a:blipFill>
        <a:effectLst/>
      </p:bgPr>
    </p:bg>
    <p:spTree>
      <p:nvGrpSpPr>
        <p:cNvPr id="1" name=""/>
        <p:cNvGrpSpPr/>
        <p:nvPr/>
      </p:nvGrpSpPr>
      <p:grpSpPr>
        <a:xfrm>
          <a:off x="0" y="0"/>
          <a:ext cx="0" cy="0"/>
          <a:chOff x="0" y="0"/>
          <a:chExt cx="0" cy="0"/>
        </a:xfrm>
      </p:grpSpPr>
      <p:sp>
        <p:nvSpPr>
          <p:cNvPr id="94" name="CustomShape 1" hidden="1"/>
          <p:cNvSpPr/>
          <p:nvPr/>
        </p:nvSpPr>
        <p:spPr>
          <a:xfrm>
            <a:off x="-815760" y="-815760"/>
            <a:ext cx="1638360" cy="1638360"/>
          </a:xfrm>
          <a:prstGeom prst="pie">
            <a:avLst>
              <a:gd name="adj1" fmla="val 0"/>
              <a:gd name="adj2" fmla="val 5402120"/>
            </a:avLst>
          </a:prstGeom>
          <a:solidFill>
            <a:schemeClr val="bg2">
              <a:tint val="18000"/>
              <a:satMod val="220000"/>
              <a:alpha val="33000"/>
            </a:schemeClr>
          </a:solidFill>
          <a:ln w="3175" cap="rnd">
            <a:solidFill>
              <a:schemeClr val="bg2">
                <a:shade val="70000"/>
                <a:satMod val="200000"/>
                <a:alpha val="100000"/>
              </a:schemeClr>
            </a:solidFill>
            <a:round/>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95" name="CustomShape 2" hidden="1"/>
          <p:cNvSpPr/>
          <p:nvPr/>
        </p:nvSpPr>
        <p:spPr>
          <a:xfrm>
            <a:off x="168840" y="21240"/>
            <a:ext cx="1701720" cy="1701720"/>
          </a:xfrm>
          <a:prstGeom prst="ellipse">
            <a:avLst/>
          </a:prstGeom>
          <a:noFill/>
          <a:ln w="27305" cap="rnd">
            <a:solidFill>
              <a:schemeClr val="bg2">
                <a:tint val="45000"/>
                <a:satMod val="325000"/>
                <a:alpha val="100000"/>
              </a:schemeClr>
            </a:solidFill>
            <a:round/>
          </a:ln>
          <a:effectLst>
            <a:outerShdw blurRad="25400" dist="2556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p:style>
      </p:sp>
      <p:sp>
        <p:nvSpPr>
          <p:cNvPr id="96" name="CustomShape 3" hidden="1"/>
          <p:cNvSpPr/>
          <p:nvPr/>
        </p:nvSpPr>
        <p:spPr>
          <a:xfrm rot="2315400">
            <a:off x="182880" y="1054800"/>
            <a:ext cx="1125360" cy="1102320"/>
          </a:xfrm>
          <a:prstGeom prst="donut">
            <a:avLst>
              <a:gd name="adj" fmla="val 11833"/>
            </a:avLst>
          </a:prstGeom>
          <a:gradFill rotWithShape="0">
            <a:gsLst>
              <a:gs pos="0">
                <a:srgbClr val="EED18E">
                  <a:alpha val="60000"/>
                </a:srgbClr>
              </a:gs>
              <a:gs pos="100000">
                <a:srgbClr val="FEFAF6">
                  <a:alpha val="70196"/>
                </a:srgbClr>
              </a:gs>
            </a:gsLst>
            <a:lin ang="13500000"/>
          </a:gradFill>
          <a:ln w="7350" cap="rnd">
            <a:solidFill>
              <a:schemeClr val="bg2">
                <a:shade val="60000"/>
                <a:satMod val="220000"/>
                <a:alpha val="100000"/>
              </a:schemeClr>
            </a:solidFill>
            <a:round/>
          </a:ln>
          <a:effectLst>
            <a:outerShdw blurRad="12700" dist="14843" dir="4557825"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p:style>
      </p:sp>
      <p:sp>
        <p:nvSpPr>
          <p:cNvPr id="97" name="CustomShape 4" hidden="1"/>
          <p:cNvSpPr/>
          <p:nvPr/>
        </p:nvSpPr>
        <p:spPr>
          <a:xfrm>
            <a:off x="1013040" y="0"/>
            <a:ext cx="8130600" cy="6857640"/>
          </a:xfrm>
          <a:prstGeom prst="rect">
            <a:avLst/>
          </a:prstGeom>
          <a:solidFill>
            <a:schemeClr val="bg1"/>
          </a:solidFill>
          <a:ln>
            <a:noFill/>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98" name="CustomShape 5" hidden="1"/>
          <p:cNvSpPr/>
          <p:nvPr/>
        </p:nvSpPr>
        <p:spPr>
          <a:xfrm>
            <a:off x="1014840" y="0"/>
            <a:ext cx="72720" cy="6857640"/>
          </a:xfrm>
          <a:prstGeom prst="rect">
            <a:avLst/>
          </a:prstGeom>
          <a:solidFill>
            <a:schemeClr val="bg1"/>
          </a:solidFill>
          <a:ln>
            <a:noFill/>
          </a:ln>
          <a:effectLst>
            <a:outerShdw blurRad="38550" dist="3816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p:style>
      </p:sp>
      <p:sp>
        <p:nvSpPr>
          <p:cNvPr id="99" name="PlaceHolder 6"/>
          <p:cNvSpPr>
            <a:spLocks noGrp="1"/>
          </p:cNvSpPr>
          <p:nvPr>
            <p:ph type="title"/>
          </p:nvPr>
        </p:nvSpPr>
        <p:spPr>
          <a:xfrm>
            <a:off x="457200" y="5160240"/>
            <a:ext cx="8229240" cy="1142640"/>
          </a:xfrm>
          <a:prstGeom prst="rect">
            <a:avLst/>
          </a:prstGeom>
        </p:spPr>
        <p:txBody>
          <a:bodyPr lIns="90000" tIns="45000" rIns="90000" bIns="45000" anchor="ctr">
            <a:noAutofit/>
          </a:bodyPr>
          <a:lstStyle/>
          <a:p>
            <a:pPr algn="ctr">
              <a:lnSpc>
                <a:spcPct val="100000"/>
              </a:lnSpc>
            </a:pPr>
            <a:r>
              <a:rPr lang="fr-FR" sz="4500" b="1" strike="noStrike" spc="-1">
                <a:solidFill>
                  <a:srgbClr val="572314"/>
                </a:solidFill>
                <a:latin typeface="Gill Sans MT"/>
              </a:rPr>
              <a:t>Modifiez le style du titre</a:t>
            </a:r>
            <a:endParaRPr lang="fr-FR" sz="4500" b="0" strike="noStrike" spc="-1">
              <a:solidFill>
                <a:srgbClr val="000000"/>
              </a:solidFill>
              <a:latin typeface="Gill Sans MT"/>
            </a:endParaRPr>
          </a:p>
        </p:txBody>
      </p:sp>
      <p:sp>
        <p:nvSpPr>
          <p:cNvPr id="100" name="PlaceHolder 7"/>
          <p:cNvSpPr>
            <a:spLocks noGrp="1"/>
          </p:cNvSpPr>
          <p:nvPr>
            <p:ph type="body"/>
          </p:nvPr>
        </p:nvSpPr>
        <p:spPr>
          <a:xfrm>
            <a:off x="457200" y="328320"/>
            <a:ext cx="4023000" cy="639720"/>
          </a:xfrm>
          <a:prstGeom prst="rect">
            <a:avLst/>
          </a:prstGeom>
        </p:spPr>
        <p:txBody>
          <a:bodyPr lIns="90000" tIns="45000" rIns="90000" bIns="45000" anchor="ctr">
            <a:noAutofit/>
          </a:bodyPr>
          <a:lstStyle/>
          <a:p>
            <a:pPr marL="64080">
              <a:lnSpc>
                <a:spcPct val="100000"/>
              </a:lnSpc>
              <a:spcBef>
                <a:spcPts val="99"/>
              </a:spcBef>
              <a:tabLst>
                <a:tab pos="0" algn="l"/>
              </a:tabLst>
            </a:pPr>
            <a:r>
              <a:rPr lang="fr-FR" sz="1900" b="0" strike="noStrike" spc="-1">
                <a:solidFill>
                  <a:srgbClr val="000000"/>
                </a:solidFill>
                <a:latin typeface="Gill Sans MT"/>
              </a:rPr>
              <a:t>Modifiez les styles du texte du masque</a:t>
            </a:r>
          </a:p>
        </p:txBody>
      </p:sp>
      <p:sp>
        <p:nvSpPr>
          <p:cNvPr id="101" name="PlaceHolder 8"/>
          <p:cNvSpPr>
            <a:spLocks noGrp="1"/>
          </p:cNvSpPr>
          <p:nvPr>
            <p:ph type="body"/>
          </p:nvPr>
        </p:nvSpPr>
        <p:spPr>
          <a:xfrm>
            <a:off x="4663440" y="328320"/>
            <a:ext cx="4023000" cy="639720"/>
          </a:xfrm>
          <a:prstGeom prst="rect">
            <a:avLst/>
          </a:prstGeom>
        </p:spPr>
        <p:txBody>
          <a:bodyPr lIns="90000" tIns="45000" rIns="90000" bIns="45000" anchor="ctr">
            <a:noAutofit/>
          </a:bodyPr>
          <a:lstStyle/>
          <a:p>
            <a:pPr marL="64080">
              <a:lnSpc>
                <a:spcPct val="100000"/>
              </a:lnSpc>
              <a:spcBef>
                <a:spcPts val="99"/>
              </a:spcBef>
              <a:tabLst>
                <a:tab pos="0" algn="l"/>
              </a:tabLst>
            </a:pPr>
            <a:r>
              <a:rPr lang="fr-FR" sz="1900" b="0" strike="noStrike" spc="-1">
                <a:solidFill>
                  <a:srgbClr val="000000"/>
                </a:solidFill>
                <a:latin typeface="Gill Sans MT"/>
              </a:rPr>
              <a:t>Modifiez les styles du texte du masque</a:t>
            </a:r>
          </a:p>
        </p:txBody>
      </p:sp>
      <p:sp>
        <p:nvSpPr>
          <p:cNvPr id="102" name="PlaceHolder 9"/>
          <p:cNvSpPr>
            <a:spLocks noGrp="1"/>
          </p:cNvSpPr>
          <p:nvPr>
            <p:ph type="body"/>
          </p:nvPr>
        </p:nvSpPr>
        <p:spPr>
          <a:xfrm>
            <a:off x="457200" y="969480"/>
            <a:ext cx="4023000" cy="4114440"/>
          </a:xfrm>
          <a:prstGeom prst="rect">
            <a:avLst/>
          </a:prstGeom>
        </p:spPr>
        <p:txBody>
          <a:bodyPr lIns="90000" tIns="45000" rIns="90000" bIns="45000">
            <a:noAutofit/>
          </a:bodyPr>
          <a:lstStyle/>
          <a:p>
            <a:pPr marL="393120" indent="-273960">
              <a:lnSpc>
                <a:spcPct val="100000"/>
              </a:lnSpc>
              <a:spcBef>
                <a:spcPts val="700"/>
              </a:spcBef>
              <a:buClr>
                <a:srgbClr val="3891A7"/>
              </a:buClr>
              <a:buSzPct val="80000"/>
              <a:buFont typeface="Wingdings 2" charset="2"/>
              <a:buChar char=""/>
            </a:pPr>
            <a:r>
              <a:rPr lang="fr-FR" sz="2400" b="0" strike="noStrike" spc="-1">
                <a:solidFill>
                  <a:srgbClr val="000000"/>
                </a:solidFill>
                <a:latin typeface="Gill Sans MT"/>
              </a:rPr>
              <a:t>Modifiez les styles du texte du masque</a:t>
            </a:r>
          </a:p>
          <a:p>
            <a:pPr marL="640080" lvl="1" indent="-237240">
              <a:lnSpc>
                <a:spcPct val="100000"/>
              </a:lnSpc>
              <a:spcBef>
                <a:spcPts val="700"/>
              </a:spcBef>
              <a:buClr>
                <a:srgbClr val="3891A7"/>
              </a:buClr>
              <a:buFont typeface="Verdana"/>
              <a:buChar char="◦"/>
            </a:pPr>
            <a:r>
              <a:rPr lang="fr-FR" sz="2000" b="0" strike="noStrike" spc="-1">
                <a:solidFill>
                  <a:srgbClr val="000000"/>
                </a:solidFill>
                <a:latin typeface="Gill Sans MT"/>
              </a:rPr>
              <a:t>Deuxième niveau</a:t>
            </a:r>
          </a:p>
          <a:p>
            <a:pPr marL="887040" lvl="2" indent="-228240">
              <a:lnSpc>
                <a:spcPct val="100000"/>
              </a:lnSpc>
              <a:spcBef>
                <a:spcPts val="700"/>
              </a:spcBef>
              <a:buClr>
                <a:srgbClr val="FEB80A"/>
              </a:buClr>
              <a:buFont typeface="Wingdings 2" charset="2"/>
              <a:buChar char=""/>
            </a:pPr>
            <a:r>
              <a:rPr lang="fr-FR" sz="1800" b="0" strike="noStrike" spc="-1">
                <a:solidFill>
                  <a:srgbClr val="000000"/>
                </a:solidFill>
                <a:latin typeface="Gill Sans MT"/>
              </a:rPr>
              <a:t>Troisième niveau</a:t>
            </a:r>
          </a:p>
          <a:p>
            <a:pPr marL="1097280" lvl="3" indent="-173520">
              <a:lnSpc>
                <a:spcPct val="100000"/>
              </a:lnSpc>
              <a:spcBef>
                <a:spcPts val="700"/>
              </a:spcBef>
              <a:buClr>
                <a:srgbClr val="C32D2E"/>
              </a:buClr>
              <a:buFont typeface="Wingdings 2" charset="2"/>
              <a:buChar char=""/>
            </a:pPr>
            <a:r>
              <a:rPr lang="fr-FR" sz="1600" b="0" strike="noStrike" spc="-1">
                <a:solidFill>
                  <a:srgbClr val="000000"/>
                </a:solidFill>
                <a:latin typeface="Gill Sans MT"/>
              </a:rPr>
              <a:t>Quatrième niveau</a:t>
            </a:r>
          </a:p>
          <a:p>
            <a:pPr marL="1298520" lvl="4" indent="-182520">
              <a:lnSpc>
                <a:spcPct val="100000"/>
              </a:lnSpc>
              <a:spcBef>
                <a:spcPts val="700"/>
              </a:spcBef>
              <a:buClr>
                <a:srgbClr val="84AA33"/>
              </a:buClr>
              <a:buFont typeface="Wingdings 2" charset="2"/>
              <a:buChar char=""/>
            </a:pPr>
            <a:r>
              <a:rPr lang="fr-FR" sz="1600" b="0" strike="noStrike" spc="-1">
                <a:solidFill>
                  <a:srgbClr val="000000"/>
                </a:solidFill>
                <a:latin typeface="Gill Sans MT"/>
              </a:rPr>
              <a:t>Cinquième niveau</a:t>
            </a:r>
          </a:p>
        </p:txBody>
      </p:sp>
      <p:sp>
        <p:nvSpPr>
          <p:cNvPr id="103" name="PlaceHolder 10"/>
          <p:cNvSpPr>
            <a:spLocks noGrp="1"/>
          </p:cNvSpPr>
          <p:nvPr>
            <p:ph type="body"/>
          </p:nvPr>
        </p:nvSpPr>
        <p:spPr>
          <a:xfrm>
            <a:off x="4663440" y="969480"/>
            <a:ext cx="4023000" cy="4114440"/>
          </a:xfrm>
          <a:prstGeom prst="rect">
            <a:avLst/>
          </a:prstGeom>
        </p:spPr>
        <p:txBody>
          <a:bodyPr lIns="90000" tIns="45000" rIns="90000" bIns="45000">
            <a:noAutofit/>
          </a:bodyPr>
          <a:lstStyle/>
          <a:p>
            <a:pPr marL="393120" indent="-273960">
              <a:lnSpc>
                <a:spcPct val="100000"/>
              </a:lnSpc>
              <a:spcBef>
                <a:spcPts val="700"/>
              </a:spcBef>
              <a:buClr>
                <a:srgbClr val="3891A7"/>
              </a:buClr>
              <a:buSzPct val="80000"/>
              <a:buFont typeface="Wingdings 2" charset="2"/>
              <a:buChar char=""/>
            </a:pPr>
            <a:r>
              <a:rPr lang="fr-FR" sz="2400" b="0" strike="noStrike" spc="-1">
                <a:solidFill>
                  <a:srgbClr val="000000"/>
                </a:solidFill>
                <a:latin typeface="Gill Sans MT"/>
              </a:rPr>
              <a:t>Modifiez les styles du texte du masque</a:t>
            </a:r>
          </a:p>
          <a:p>
            <a:pPr marL="640080" lvl="1" indent="-237240">
              <a:lnSpc>
                <a:spcPct val="100000"/>
              </a:lnSpc>
              <a:spcBef>
                <a:spcPts val="700"/>
              </a:spcBef>
              <a:buClr>
                <a:srgbClr val="3891A7"/>
              </a:buClr>
              <a:buFont typeface="Verdana"/>
              <a:buChar char="◦"/>
            </a:pPr>
            <a:r>
              <a:rPr lang="fr-FR" sz="2000" b="0" strike="noStrike" spc="-1">
                <a:solidFill>
                  <a:srgbClr val="000000"/>
                </a:solidFill>
                <a:latin typeface="Gill Sans MT"/>
              </a:rPr>
              <a:t>Deuxième niveau</a:t>
            </a:r>
          </a:p>
          <a:p>
            <a:pPr marL="887040" lvl="2" indent="-228240">
              <a:lnSpc>
                <a:spcPct val="100000"/>
              </a:lnSpc>
              <a:spcBef>
                <a:spcPts val="700"/>
              </a:spcBef>
              <a:buClr>
                <a:srgbClr val="FEB80A"/>
              </a:buClr>
              <a:buFont typeface="Wingdings 2" charset="2"/>
              <a:buChar char=""/>
            </a:pPr>
            <a:r>
              <a:rPr lang="fr-FR" sz="1800" b="0" strike="noStrike" spc="-1">
                <a:solidFill>
                  <a:srgbClr val="000000"/>
                </a:solidFill>
                <a:latin typeface="Gill Sans MT"/>
              </a:rPr>
              <a:t>Troisième niveau</a:t>
            </a:r>
          </a:p>
          <a:p>
            <a:pPr marL="1097280" lvl="3" indent="-173520">
              <a:lnSpc>
                <a:spcPct val="100000"/>
              </a:lnSpc>
              <a:spcBef>
                <a:spcPts val="700"/>
              </a:spcBef>
              <a:buClr>
                <a:srgbClr val="C32D2E"/>
              </a:buClr>
              <a:buFont typeface="Wingdings 2" charset="2"/>
              <a:buChar char=""/>
            </a:pPr>
            <a:r>
              <a:rPr lang="fr-FR" sz="1600" b="0" strike="noStrike" spc="-1">
                <a:solidFill>
                  <a:srgbClr val="000000"/>
                </a:solidFill>
                <a:latin typeface="Gill Sans MT"/>
              </a:rPr>
              <a:t>Quatrième niveau</a:t>
            </a:r>
          </a:p>
          <a:p>
            <a:pPr marL="1298520" lvl="4" indent="-182520">
              <a:lnSpc>
                <a:spcPct val="100000"/>
              </a:lnSpc>
              <a:spcBef>
                <a:spcPts val="700"/>
              </a:spcBef>
              <a:buClr>
                <a:srgbClr val="84AA33"/>
              </a:buClr>
              <a:buFont typeface="Wingdings 2" charset="2"/>
              <a:buChar char=""/>
            </a:pPr>
            <a:r>
              <a:rPr lang="fr-FR" sz="1600" b="0" strike="noStrike" spc="-1">
                <a:solidFill>
                  <a:srgbClr val="000000"/>
                </a:solidFill>
                <a:latin typeface="Gill Sans MT"/>
              </a:rPr>
              <a:t>Cinquième niveau</a:t>
            </a:r>
          </a:p>
        </p:txBody>
      </p:sp>
      <p:sp>
        <p:nvSpPr>
          <p:cNvPr id="104" name="PlaceHolder 11"/>
          <p:cNvSpPr>
            <a:spLocks noGrp="1"/>
          </p:cNvSpPr>
          <p:nvPr>
            <p:ph type="dt"/>
          </p:nvPr>
        </p:nvSpPr>
        <p:spPr>
          <a:xfrm>
            <a:off x="3581280" y="6305400"/>
            <a:ext cx="2133360" cy="475920"/>
          </a:xfrm>
          <a:prstGeom prst="rect">
            <a:avLst/>
          </a:prstGeom>
        </p:spPr>
        <p:txBody>
          <a:bodyPr lIns="90000" tIns="45000" rIns="90000" bIns="45000" anchor="b">
            <a:noAutofit/>
          </a:bodyPr>
          <a:lstStyle/>
          <a:p>
            <a:pPr algn="r">
              <a:lnSpc>
                <a:spcPct val="100000"/>
              </a:lnSpc>
            </a:pPr>
            <a:fld id="{6D3FA023-7350-43E9-8784-9C3A63E9B517}" type="datetime">
              <a:rPr lang="fr-FR" sz="1200" b="0" strike="noStrike" spc="-1">
                <a:solidFill>
                  <a:srgbClr val="B5A989"/>
                </a:solidFill>
                <a:latin typeface="Gill Sans MT"/>
              </a:rPr>
              <a:t>22/06/2026</a:t>
            </a:fld>
            <a:endParaRPr lang="fr-FR" sz="1200" b="0" strike="noStrike" spc="-1">
              <a:latin typeface="Times New Roman"/>
            </a:endParaRPr>
          </a:p>
        </p:txBody>
      </p:sp>
      <p:sp>
        <p:nvSpPr>
          <p:cNvPr id="105" name="PlaceHolder 12"/>
          <p:cNvSpPr>
            <a:spLocks noGrp="1"/>
          </p:cNvSpPr>
          <p:nvPr>
            <p:ph type="ftr"/>
          </p:nvPr>
        </p:nvSpPr>
        <p:spPr>
          <a:xfrm>
            <a:off x="5715000" y="6305400"/>
            <a:ext cx="2895120" cy="475920"/>
          </a:xfrm>
          <a:prstGeom prst="rect">
            <a:avLst/>
          </a:prstGeom>
        </p:spPr>
        <p:txBody>
          <a:bodyPr lIns="90000" tIns="45000" rIns="90000" bIns="45000" anchor="b">
            <a:noAutofit/>
          </a:bodyPr>
          <a:lstStyle/>
          <a:p>
            <a:endParaRPr lang="fr-FR" sz="2400" b="0" strike="noStrike" spc="-1">
              <a:latin typeface="Times New Roman"/>
            </a:endParaRPr>
          </a:p>
        </p:txBody>
      </p:sp>
      <p:sp>
        <p:nvSpPr>
          <p:cNvPr id="106" name="PlaceHolder 13"/>
          <p:cNvSpPr>
            <a:spLocks noGrp="1"/>
          </p:cNvSpPr>
          <p:nvPr>
            <p:ph type="sldNum"/>
          </p:nvPr>
        </p:nvSpPr>
        <p:spPr>
          <a:xfrm>
            <a:off x="8613720" y="6305400"/>
            <a:ext cx="456840" cy="475920"/>
          </a:xfrm>
          <a:prstGeom prst="rect">
            <a:avLst/>
          </a:prstGeom>
        </p:spPr>
        <p:txBody>
          <a:bodyPr lIns="90000" tIns="45000" rIns="90000" bIns="45000" anchor="b">
            <a:noAutofit/>
          </a:bodyPr>
          <a:lstStyle/>
          <a:p>
            <a:pPr algn="ctr">
              <a:lnSpc>
                <a:spcPct val="100000"/>
              </a:lnSpc>
            </a:pPr>
            <a:fld id="{E2626E8F-5F2B-40BB-9E50-C3129C4BB117}" type="slidenum">
              <a:rPr lang="fr-FR" sz="1200" b="0" strike="noStrike" spc="-1">
                <a:solidFill>
                  <a:srgbClr val="B5A989"/>
                </a:solidFill>
                <a:latin typeface="Gill Sans MT"/>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tile/>
        </a:blipFill>
        <a:effectLst/>
      </p:bgPr>
    </p:bg>
    <p:spTree>
      <p:nvGrpSpPr>
        <p:cNvPr id="1" name=""/>
        <p:cNvGrpSpPr/>
        <p:nvPr/>
      </p:nvGrpSpPr>
      <p:grpSpPr>
        <a:xfrm>
          <a:off x="0" y="0"/>
          <a:ext cx="0" cy="0"/>
          <a:chOff x="0" y="0"/>
          <a:chExt cx="0" cy="0"/>
        </a:xfrm>
      </p:grpSpPr>
      <p:sp>
        <p:nvSpPr>
          <p:cNvPr id="143" name="CustomShape 1"/>
          <p:cNvSpPr/>
          <p:nvPr/>
        </p:nvSpPr>
        <p:spPr>
          <a:xfrm>
            <a:off x="-815760" y="-815760"/>
            <a:ext cx="1638360" cy="1638360"/>
          </a:xfrm>
          <a:prstGeom prst="pie">
            <a:avLst>
              <a:gd name="adj1" fmla="val 0"/>
              <a:gd name="adj2" fmla="val 5402120"/>
            </a:avLst>
          </a:prstGeom>
          <a:solidFill>
            <a:schemeClr val="bg2">
              <a:tint val="18000"/>
              <a:satMod val="220000"/>
              <a:alpha val="33000"/>
            </a:schemeClr>
          </a:solidFill>
          <a:ln w="3175" cap="rnd">
            <a:solidFill>
              <a:schemeClr val="bg2">
                <a:shade val="70000"/>
                <a:satMod val="200000"/>
                <a:alpha val="100000"/>
              </a:schemeClr>
            </a:solidFill>
            <a:round/>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144" name="CustomShape 2"/>
          <p:cNvSpPr/>
          <p:nvPr/>
        </p:nvSpPr>
        <p:spPr>
          <a:xfrm>
            <a:off x="168840" y="21240"/>
            <a:ext cx="1701720" cy="1701720"/>
          </a:xfrm>
          <a:prstGeom prst="ellipse">
            <a:avLst/>
          </a:prstGeom>
          <a:noFill/>
          <a:ln w="27305" cap="rnd">
            <a:solidFill>
              <a:schemeClr val="bg2">
                <a:tint val="45000"/>
                <a:satMod val="325000"/>
                <a:alpha val="100000"/>
              </a:schemeClr>
            </a:solidFill>
            <a:round/>
          </a:ln>
          <a:effectLst>
            <a:outerShdw blurRad="25400" dist="2556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p:style>
      </p:sp>
      <p:sp>
        <p:nvSpPr>
          <p:cNvPr id="145" name="CustomShape 3"/>
          <p:cNvSpPr/>
          <p:nvPr/>
        </p:nvSpPr>
        <p:spPr>
          <a:xfrm rot="2315400">
            <a:off x="182880" y="1054800"/>
            <a:ext cx="1125360" cy="1102320"/>
          </a:xfrm>
          <a:prstGeom prst="donut">
            <a:avLst>
              <a:gd name="adj" fmla="val 11833"/>
            </a:avLst>
          </a:prstGeom>
          <a:gradFill rotWithShape="0">
            <a:gsLst>
              <a:gs pos="0">
                <a:srgbClr val="EED18E">
                  <a:alpha val="60000"/>
                </a:srgbClr>
              </a:gs>
              <a:gs pos="100000">
                <a:srgbClr val="FEFAF6">
                  <a:alpha val="70196"/>
                </a:srgbClr>
              </a:gs>
            </a:gsLst>
            <a:lin ang="13500000"/>
          </a:gradFill>
          <a:ln w="7350" cap="rnd">
            <a:solidFill>
              <a:schemeClr val="bg2">
                <a:shade val="60000"/>
                <a:satMod val="220000"/>
                <a:alpha val="100000"/>
              </a:schemeClr>
            </a:solidFill>
            <a:round/>
          </a:ln>
          <a:effectLst>
            <a:outerShdw blurRad="12700" dist="14843" dir="4557825"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p:style>
      </p:sp>
      <p:sp>
        <p:nvSpPr>
          <p:cNvPr id="146" name="CustomShape 4"/>
          <p:cNvSpPr/>
          <p:nvPr/>
        </p:nvSpPr>
        <p:spPr>
          <a:xfrm>
            <a:off x="1013040" y="0"/>
            <a:ext cx="8130600" cy="6857640"/>
          </a:xfrm>
          <a:prstGeom prst="rect">
            <a:avLst/>
          </a:prstGeom>
          <a:solidFill>
            <a:schemeClr val="bg1"/>
          </a:solidFill>
          <a:ln>
            <a:noFill/>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147" name="CustomShape 5"/>
          <p:cNvSpPr/>
          <p:nvPr/>
        </p:nvSpPr>
        <p:spPr>
          <a:xfrm>
            <a:off x="1014840" y="0"/>
            <a:ext cx="72720" cy="6857640"/>
          </a:xfrm>
          <a:prstGeom prst="rect">
            <a:avLst/>
          </a:prstGeom>
          <a:solidFill>
            <a:schemeClr val="bg1"/>
          </a:solidFill>
          <a:ln>
            <a:noFill/>
          </a:ln>
          <a:effectLst>
            <a:outerShdw blurRad="38550" dist="3816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p:style>
      </p:sp>
      <p:sp>
        <p:nvSpPr>
          <p:cNvPr id="148" name="PlaceHolder 6"/>
          <p:cNvSpPr>
            <a:spLocks noGrp="1"/>
          </p:cNvSpPr>
          <p:nvPr>
            <p:ph type="title"/>
          </p:nvPr>
        </p:nvSpPr>
        <p:spPr>
          <a:xfrm>
            <a:off x="1435680" y="274320"/>
            <a:ext cx="7497720" cy="1142640"/>
          </a:xfrm>
          <a:prstGeom prst="rect">
            <a:avLst/>
          </a:prstGeom>
        </p:spPr>
        <p:txBody>
          <a:bodyPr lIns="90000" tIns="45000" rIns="90000" bIns="45000" anchor="ctr">
            <a:noAutofit/>
          </a:bodyPr>
          <a:lstStyle/>
          <a:p>
            <a:pPr>
              <a:lnSpc>
                <a:spcPct val="100000"/>
              </a:lnSpc>
            </a:pPr>
            <a:r>
              <a:rPr lang="fr-FR" sz="4300" b="0" strike="noStrike" spc="-1">
                <a:solidFill>
                  <a:srgbClr val="572314"/>
                </a:solidFill>
                <a:latin typeface="Gill Sans MT"/>
              </a:rPr>
              <a:t>Modifiez le style du titre</a:t>
            </a:r>
            <a:endParaRPr lang="fr-FR" sz="4300" b="0" strike="noStrike" spc="-1">
              <a:solidFill>
                <a:srgbClr val="000000"/>
              </a:solidFill>
              <a:latin typeface="Gill Sans MT"/>
            </a:endParaRPr>
          </a:p>
        </p:txBody>
      </p:sp>
      <p:sp>
        <p:nvSpPr>
          <p:cNvPr id="149" name="PlaceHolder 7"/>
          <p:cNvSpPr>
            <a:spLocks noGrp="1"/>
          </p:cNvSpPr>
          <p:nvPr>
            <p:ph type="dt"/>
          </p:nvPr>
        </p:nvSpPr>
        <p:spPr>
          <a:xfrm>
            <a:off x="3581280" y="6305400"/>
            <a:ext cx="2133360" cy="475920"/>
          </a:xfrm>
          <a:prstGeom prst="rect">
            <a:avLst/>
          </a:prstGeom>
        </p:spPr>
        <p:txBody>
          <a:bodyPr lIns="90000" tIns="45000" rIns="90000" bIns="45000" anchor="b">
            <a:noAutofit/>
          </a:bodyPr>
          <a:lstStyle/>
          <a:p>
            <a:pPr algn="r">
              <a:lnSpc>
                <a:spcPct val="100000"/>
              </a:lnSpc>
            </a:pPr>
            <a:fld id="{AFFC6580-DCFB-4EC1-BB95-78148DB8D5D4}" type="datetime">
              <a:rPr lang="fr-FR" sz="1200" b="0" strike="noStrike" spc="-1">
                <a:solidFill>
                  <a:srgbClr val="B5A989"/>
                </a:solidFill>
                <a:latin typeface="Gill Sans MT"/>
              </a:rPr>
              <a:t>22/06/2026</a:t>
            </a:fld>
            <a:endParaRPr lang="fr-FR" sz="1200" b="0" strike="noStrike" spc="-1">
              <a:latin typeface="Times New Roman"/>
            </a:endParaRPr>
          </a:p>
        </p:txBody>
      </p:sp>
      <p:sp>
        <p:nvSpPr>
          <p:cNvPr id="150" name="PlaceHolder 8"/>
          <p:cNvSpPr>
            <a:spLocks noGrp="1"/>
          </p:cNvSpPr>
          <p:nvPr>
            <p:ph type="ftr"/>
          </p:nvPr>
        </p:nvSpPr>
        <p:spPr>
          <a:xfrm>
            <a:off x="5715000" y="6305400"/>
            <a:ext cx="2895120" cy="475920"/>
          </a:xfrm>
          <a:prstGeom prst="rect">
            <a:avLst/>
          </a:prstGeom>
        </p:spPr>
        <p:txBody>
          <a:bodyPr lIns="90000" tIns="45000" rIns="90000" bIns="45000" anchor="b">
            <a:noAutofit/>
          </a:bodyPr>
          <a:lstStyle/>
          <a:p>
            <a:endParaRPr lang="fr-FR" sz="2400" b="0" strike="noStrike" spc="-1">
              <a:latin typeface="Times New Roman"/>
            </a:endParaRPr>
          </a:p>
        </p:txBody>
      </p:sp>
      <p:sp>
        <p:nvSpPr>
          <p:cNvPr id="151" name="PlaceHolder 9"/>
          <p:cNvSpPr>
            <a:spLocks noGrp="1"/>
          </p:cNvSpPr>
          <p:nvPr>
            <p:ph type="sldNum"/>
          </p:nvPr>
        </p:nvSpPr>
        <p:spPr>
          <a:xfrm>
            <a:off x="8613720" y="6305400"/>
            <a:ext cx="456840" cy="475920"/>
          </a:xfrm>
          <a:prstGeom prst="rect">
            <a:avLst/>
          </a:prstGeom>
        </p:spPr>
        <p:txBody>
          <a:bodyPr lIns="90000" tIns="45000" rIns="90000" bIns="45000" anchor="b">
            <a:noAutofit/>
          </a:bodyPr>
          <a:lstStyle/>
          <a:p>
            <a:pPr algn="ctr">
              <a:lnSpc>
                <a:spcPct val="100000"/>
              </a:lnSpc>
            </a:pPr>
            <a:fld id="{A55D400F-0C57-4763-8A42-476309264B03}" type="slidenum">
              <a:rPr lang="fr-FR" sz="1200" b="0" strike="noStrike" spc="-1">
                <a:solidFill>
                  <a:srgbClr val="B5A989"/>
                </a:solidFill>
                <a:latin typeface="Gill Sans MT"/>
              </a:rPr>
              <a:t>‹N°›</a:t>
            </a:fld>
            <a:endParaRPr lang="fr-FR" sz="1200" b="0" strike="noStrike" spc="-1">
              <a:latin typeface="Times New Roman"/>
            </a:endParaRPr>
          </a:p>
        </p:txBody>
      </p:sp>
      <p:sp>
        <p:nvSpPr>
          <p:cNvPr id="152" name="PlaceHolder 10"/>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solidFill>
                  <a:srgbClr val="000000"/>
                </a:solidFill>
                <a:latin typeface="Gill Sans MT"/>
              </a:rPr>
              <a:t>Cliquez pour éditer le format du plan de texte</a:t>
            </a:r>
          </a:p>
          <a:p>
            <a:pPr marL="864000" lvl="1" indent="-324000">
              <a:spcBef>
                <a:spcPts val="1134"/>
              </a:spcBef>
              <a:buClr>
                <a:srgbClr val="000000"/>
              </a:buClr>
              <a:buSzPct val="75000"/>
              <a:buFont typeface="Symbol" charset="2"/>
              <a:buChar char=""/>
            </a:pPr>
            <a:r>
              <a:rPr lang="fr-FR" sz="2400" b="0" strike="noStrike" spc="-1">
                <a:solidFill>
                  <a:srgbClr val="000000"/>
                </a:solidFill>
                <a:latin typeface="Gill Sans MT"/>
              </a:rPr>
              <a:t>Second niveau de plan</a:t>
            </a:r>
          </a:p>
          <a:p>
            <a:pPr marL="1296000" lvl="2" indent="-288000">
              <a:spcBef>
                <a:spcPts val="850"/>
              </a:spcBef>
              <a:buClr>
                <a:srgbClr val="000000"/>
              </a:buClr>
              <a:buSzPct val="45000"/>
              <a:buFont typeface="Wingdings" charset="2"/>
              <a:buChar char=""/>
            </a:pPr>
            <a:r>
              <a:rPr lang="fr-FR" sz="2000" b="0" strike="noStrike" spc="-1">
                <a:solidFill>
                  <a:srgbClr val="000000"/>
                </a:solidFill>
                <a:latin typeface="Gill Sans MT"/>
              </a:rPr>
              <a:t>Troisième niveau de plan</a:t>
            </a:r>
          </a:p>
          <a:p>
            <a:pPr marL="1728000" lvl="3" indent="-216000">
              <a:spcBef>
                <a:spcPts val="567"/>
              </a:spcBef>
              <a:buClr>
                <a:srgbClr val="000000"/>
              </a:buClr>
              <a:buSzPct val="75000"/>
              <a:buFont typeface="Symbol" charset="2"/>
              <a:buChar char=""/>
            </a:pPr>
            <a:r>
              <a:rPr lang="fr-FR" sz="2000" b="0" strike="noStrike" spc="-1">
                <a:solidFill>
                  <a:srgbClr val="000000"/>
                </a:solidFill>
                <a:latin typeface="Gill Sans MT"/>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Gill Sans MT"/>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Gill Sans MT"/>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Gill Sans MT"/>
              </a:rPr>
              <a:t>Septième niveau de plan</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tile/>
        </a:blipFill>
        <a:effectLst/>
      </p:bgPr>
    </p:bg>
    <p:spTree>
      <p:nvGrpSpPr>
        <p:cNvPr id="1" name=""/>
        <p:cNvGrpSpPr/>
        <p:nvPr/>
      </p:nvGrpSpPr>
      <p:grpSpPr>
        <a:xfrm>
          <a:off x="0" y="0"/>
          <a:ext cx="0" cy="0"/>
          <a:chOff x="0" y="0"/>
          <a:chExt cx="0" cy="0"/>
        </a:xfrm>
      </p:grpSpPr>
      <p:sp>
        <p:nvSpPr>
          <p:cNvPr id="189" name="CustomShape 1" hidden="1"/>
          <p:cNvSpPr/>
          <p:nvPr/>
        </p:nvSpPr>
        <p:spPr>
          <a:xfrm>
            <a:off x="-815760" y="-815760"/>
            <a:ext cx="1638360" cy="1638360"/>
          </a:xfrm>
          <a:prstGeom prst="pie">
            <a:avLst>
              <a:gd name="adj1" fmla="val 0"/>
              <a:gd name="adj2" fmla="val 5402120"/>
            </a:avLst>
          </a:prstGeom>
          <a:solidFill>
            <a:schemeClr val="bg2">
              <a:tint val="18000"/>
              <a:satMod val="220000"/>
              <a:alpha val="33000"/>
            </a:schemeClr>
          </a:solidFill>
          <a:ln w="3175" cap="rnd">
            <a:solidFill>
              <a:schemeClr val="bg2">
                <a:shade val="70000"/>
                <a:satMod val="200000"/>
                <a:alpha val="100000"/>
              </a:schemeClr>
            </a:solidFill>
            <a:round/>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190" name="CustomShape 2" hidden="1"/>
          <p:cNvSpPr/>
          <p:nvPr/>
        </p:nvSpPr>
        <p:spPr>
          <a:xfrm>
            <a:off x="168840" y="21240"/>
            <a:ext cx="1701720" cy="1701720"/>
          </a:xfrm>
          <a:prstGeom prst="ellipse">
            <a:avLst/>
          </a:prstGeom>
          <a:noFill/>
          <a:ln w="27305" cap="rnd">
            <a:solidFill>
              <a:schemeClr val="bg2">
                <a:tint val="45000"/>
                <a:satMod val="325000"/>
                <a:alpha val="100000"/>
              </a:schemeClr>
            </a:solidFill>
            <a:round/>
          </a:ln>
          <a:effectLst>
            <a:outerShdw blurRad="25400" dist="2556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p:style>
      </p:sp>
      <p:sp>
        <p:nvSpPr>
          <p:cNvPr id="191" name="CustomShape 3" hidden="1"/>
          <p:cNvSpPr/>
          <p:nvPr/>
        </p:nvSpPr>
        <p:spPr>
          <a:xfrm rot="2315400">
            <a:off x="182880" y="1054800"/>
            <a:ext cx="1125360" cy="1102320"/>
          </a:xfrm>
          <a:prstGeom prst="donut">
            <a:avLst>
              <a:gd name="adj" fmla="val 11833"/>
            </a:avLst>
          </a:prstGeom>
          <a:gradFill rotWithShape="0">
            <a:gsLst>
              <a:gs pos="0">
                <a:srgbClr val="EED18E">
                  <a:alpha val="60000"/>
                </a:srgbClr>
              </a:gs>
              <a:gs pos="100000">
                <a:srgbClr val="FEFAF6">
                  <a:alpha val="70196"/>
                </a:srgbClr>
              </a:gs>
            </a:gsLst>
            <a:lin ang="13500000"/>
          </a:gradFill>
          <a:ln w="7350" cap="rnd">
            <a:solidFill>
              <a:schemeClr val="bg2">
                <a:shade val="60000"/>
                <a:satMod val="220000"/>
                <a:alpha val="100000"/>
              </a:schemeClr>
            </a:solidFill>
            <a:round/>
          </a:ln>
          <a:effectLst>
            <a:outerShdw blurRad="12700" dist="14843" dir="4557825"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p:style>
      </p:sp>
      <p:sp>
        <p:nvSpPr>
          <p:cNvPr id="192" name="CustomShape 4" hidden="1"/>
          <p:cNvSpPr/>
          <p:nvPr/>
        </p:nvSpPr>
        <p:spPr>
          <a:xfrm>
            <a:off x="1013040" y="0"/>
            <a:ext cx="8130600" cy="6857640"/>
          </a:xfrm>
          <a:prstGeom prst="rect">
            <a:avLst/>
          </a:prstGeom>
          <a:solidFill>
            <a:schemeClr val="bg1"/>
          </a:solidFill>
          <a:ln>
            <a:noFill/>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193" name="CustomShape 5" hidden="1"/>
          <p:cNvSpPr/>
          <p:nvPr/>
        </p:nvSpPr>
        <p:spPr>
          <a:xfrm>
            <a:off x="1014840" y="0"/>
            <a:ext cx="72720" cy="6857640"/>
          </a:xfrm>
          <a:prstGeom prst="rect">
            <a:avLst/>
          </a:prstGeom>
          <a:solidFill>
            <a:schemeClr val="bg1"/>
          </a:solidFill>
          <a:ln>
            <a:noFill/>
          </a:ln>
          <a:effectLst>
            <a:outerShdw blurRad="38550" dist="3816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p:style>
      </p:sp>
      <p:sp>
        <p:nvSpPr>
          <p:cNvPr id="194" name="CustomShape 6"/>
          <p:cNvSpPr/>
          <p:nvPr/>
        </p:nvSpPr>
        <p:spPr>
          <a:xfrm>
            <a:off x="1014840" y="0"/>
            <a:ext cx="8128800" cy="6857640"/>
          </a:xfrm>
          <a:prstGeom prst="rect">
            <a:avLst/>
          </a:prstGeom>
          <a:solidFill>
            <a:schemeClr val="bg1"/>
          </a:solidFill>
          <a:ln>
            <a:noFill/>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195" name="PlaceHolder 7"/>
          <p:cNvSpPr>
            <a:spLocks noGrp="1"/>
          </p:cNvSpPr>
          <p:nvPr>
            <p:ph type="dt"/>
          </p:nvPr>
        </p:nvSpPr>
        <p:spPr>
          <a:xfrm>
            <a:off x="3581280" y="6305400"/>
            <a:ext cx="2133360" cy="475920"/>
          </a:xfrm>
          <a:prstGeom prst="rect">
            <a:avLst/>
          </a:prstGeom>
        </p:spPr>
        <p:txBody>
          <a:bodyPr lIns="90000" tIns="45000" rIns="90000" bIns="45000" anchor="b">
            <a:noAutofit/>
          </a:bodyPr>
          <a:lstStyle/>
          <a:p>
            <a:pPr algn="r">
              <a:lnSpc>
                <a:spcPct val="100000"/>
              </a:lnSpc>
            </a:pPr>
            <a:fld id="{7990AB81-2567-406B-A26C-2267317E4CB2}" type="datetime">
              <a:rPr lang="fr-FR" sz="1200" b="0" strike="noStrike" spc="-1">
                <a:solidFill>
                  <a:srgbClr val="B5A989"/>
                </a:solidFill>
                <a:latin typeface="Gill Sans MT"/>
              </a:rPr>
              <a:t>22/06/2026</a:t>
            </a:fld>
            <a:endParaRPr lang="fr-FR" sz="1200" b="0" strike="noStrike" spc="-1">
              <a:latin typeface="Times New Roman"/>
            </a:endParaRPr>
          </a:p>
        </p:txBody>
      </p:sp>
      <p:sp>
        <p:nvSpPr>
          <p:cNvPr id="196" name="PlaceHolder 8"/>
          <p:cNvSpPr>
            <a:spLocks noGrp="1"/>
          </p:cNvSpPr>
          <p:nvPr>
            <p:ph type="ftr"/>
          </p:nvPr>
        </p:nvSpPr>
        <p:spPr>
          <a:xfrm>
            <a:off x="5715000" y="6305400"/>
            <a:ext cx="2895120" cy="475920"/>
          </a:xfrm>
          <a:prstGeom prst="rect">
            <a:avLst/>
          </a:prstGeom>
        </p:spPr>
        <p:txBody>
          <a:bodyPr lIns="90000" tIns="45000" rIns="90000" bIns="45000" anchor="b">
            <a:noAutofit/>
          </a:bodyPr>
          <a:lstStyle/>
          <a:p>
            <a:endParaRPr lang="fr-FR" sz="2400" b="0" strike="noStrike" spc="-1">
              <a:latin typeface="Times New Roman"/>
            </a:endParaRPr>
          </a:p>
        </p:txBody>
      </p:sp>
      <p:sp>
        <p:nvSpPr>
          <p:cNvPr id="197" name="PlaceHolder 9"/>
          <p:cNvSpPr>
            <a:spLocks noGrp="1"/>
          </p:cNvSpPr>
          <p:nvPr>
            <p:ph type="sldNum"/>
          </p:nvPr>
        </p:nvSpPr>
        <p:spPr>
          <a:xfrm>
            <a:off x="8613720" y="6305400"/>
            <a:ext cx="456840" cy="475920"/>
          </a:xfrm>
          <a:prstGeom prst="rect">
            <a:avLst/>
          </a:prstGeom>
        </p:spPr>
        <p:txBody>
          <a:bodyPr lIns="90000" tIns="45000" rIns="90000" bIns="45000" anchor="b">
            <a:noAutofit/>
          </a:bodyPr>
          <a:lstStyle/>
          <a:p>
            <a:pPr algn="ctr">
              <a:lnSpc>
                <a:spcPct val="100000"/>
              </a:lnSpc>
            </a:pPr>
            <a:fld id="{0FD962C5-A202-45BA-9F6F-450EC35B3698}" type="slidenum">
              <a:rPr lang="fr-FR" sz="1200" b="0" strike="noStrike" spc="-1">
                <a:solidFill>
                  <a:srgbClr val="B5A989"/>
                </a:solidFill>
                <a:latin typeface="Gill Sans MT"/>
              </a:rPr>
              <a:t>‹N°›</a:t>
            </a:fld>
            <a:endParaRPr lang="fr-FR" sz="1200" b="0" strike="noStrike" spc="-1">
              <a:latin typeface="Times New Roman"/>
            </a:endParaRPr>
          </a:p>
        </p:txBody>
      </p:sp>
      <p:sp>
        <p:nvSpPr>
          <p:cNvPr id="198" name="CustomShape 10"/>
          <p:cNvSpPr/>
          <p:nvPr/>
        </p:nvSpPr>
        <p:spPr>
          <a:xfrm>
            <a:off x="1014840" y="0"/>
            <a:ext cx="72720" cy="6857640"/>
          </a:xfrm>
          <a:prstGeom prst="rect">
            <a:avLst/>
          </a:prstGeom>
          <a:solidFill>
            <a:schemeClr val="bg1"/>
          </a:solidFill>
          <a:ln>
            <a:noFill/>
          </a:ln>
          <a:effectLst>
            <a:outerShdw blurRad="38550" dist="3816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p:style>
      </p:sp>
      <p:sp>
        <p:nvSpPr>
          <p:cNvPr id="199" name="PlaceHolder 11"/>
          <p:cNvSpPr>
            <a:spLocks noGrp="1"/>
          </p:cNvSpPr>
          <p:nvPr>
            <p:ph type="title"/>
          </p:nvPr>
        </p:nvSpPr>
        <p:spPr>
          <a:xfrm>
            <a:off x="457200" y="273600"/>
            <a:ext cx="8229240" cy="1144800"/>
          </a:xfrm>
          <a:prstGeom prst="rect">
            <a:avLst/>
          </a:prstGeom>
        </p:spPr>
        <p:txBody>
          <a:bodyPr lIns="0" tIns="0" rIns="0" bIns="0" anchor="ctr">
            <a:noAutofit/>
          </a:bodyPr>
          <a:lstStyle/>
          <a:p>
            <a:r>
              <a:rPr lang="fr-FR" sz="1800" b="0" strike="noStrike" spc="-1">
                <a:solidFill>
                  <a:srgbClr val="000000"/>
                </a:solidFill>
                <a:latin typeface="Gill Sans MT"/>
              </a:rPr>
              <a:t>Cliquez pour éditer le format du texte-titre</a:t>
            </a:r>
          </a:p>
        </p:txBody>
      </p:sp>
      <p:sp>
        <p:nvSpPr>
          <p:cNvPr id="200" name="PlaceHolder 1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solidFill>
                  <a:srgbClr val="000000"/>
                </a:solidFill>
                <a:latin typeface="Gill Sans MT"/>
              </a:rPr>
              <a:t>Cliquez pour éditer le format du plan de texte</a:t>
            </a:r>
          </a:p>
          <a:p>
            <a:pPr marL="864000" lvl="1" indent="-324000">
              <a:spcBef>
                <a:spcPts val="1134"/>
              </a:spcBef>
              <a:buClr>
                <a:srgbClr val="000000"/>
              </a:buClr>
              <a:buSzPct val="75000"/>
              <a:buFont typeface="Symbol" charset="2"/>
              <a:buChar char=""/>
            </a:pPr>
            <a:r>
              <a:rPr lang="fr-FR" sz="2400" b="0" strike="noStrike" spc="-1">
                <a:solidFill>
                  <a:srgbClr val="000000"/>
                </a:solidFill>
                <a:latin typeface="Gill Sans MT"/>
              </a:rPr>
              <a:t>Second niveau de plan</a:t>
            </a:r>
          </a:p>
          <a:p>
            <a:pPr marL="1296000" lvl="2" indent="-288000">
              <a:spcBef>
                <a:spcPts val="850"/>
              </a:spcBef>
              <a:buClr>
                <a:srgbClr val="000000"/>
              </a:buClr>
              <a:buSzPct val="45000"/>
              <a:buFont typeface="Wingdings" charset="2"/>
              <a:buChar char=""/>
            </a:pPr>
            <a:r>
              <a:rPr lang="fr-FR" sz="2000" b="0" strike="noStrike" spc="-1">
                <a:solidFill>
                  <a:srgbClr val="000000"/>
                </a:solidFill>
                <a:latin typeface="Gill Sans MT"/>
              </a:rPr>
              <a:t>Troisième niveau de plan</a:t>
            </a:r>
          </a:p>
          <a:p>
            <a:pPr marL="1728000" lvl="3" indent="-216000">
              <a:spcBef>
                <a:spcPts val="567"/>
              </a:spcBef>
              <a:buClr>
                <a:srgbClr val="000000"/>
              </a:buClr>
              <a:buSzPct val="75000"/>
              <a:buFont typeface="Symbol" charset="2"/>
              <a:buChar char=""/>
            </a:pPr>
            <a:r>
              <a:rPr lang="fr-FR" sz="2000" b="0" strike="noStrike" spc="-1">
                <a:solidFill>
                  <a:srgbClr val="000000"/>
                </a:solidFill>
                <a:latin typeface="Gill Sans MT"/>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Gill Sans MT"/>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Gill Sans MT"/>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Gill Sans MT"/>
              </a:rPr>
              <a:t>Septième niveau de plan</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rotWithShape="0">
          <a:blip r:embed="rId14"/>
          <a:tile/>
        </a:blipFill>
        <a:effectLst/>
      </p:bgPr>
    </p:bg>
    <p:spTree>
      <p:nvGrpSpPr>
        <p:cNvPr id="1" name=""/>
        <p:cNvGrpSpPr/>
        <p:nvPr/>
      </p:nvGrpSpPr>
      <p:grpSpPr>
        <a:xfrm>
          <a:off x="0" y="0"/>
          <a:ext cx="0" cy="0"/>
          <a:chOff x="0" y="0"/>
          <a:chExt cx="0" cy="0"/>
        </a:xfrm>
      </p:grpSpPr>
      <p:sp>
        <p:nvSpPr>
          <p:cNvPr id="237" name="CustomShape 1"/>
          <p:cNvSpPr/>
          <p:nvPr/>
        </p:nvSpPr>
        <p:spPr>
          <a:xfrm>
            <a:off x="-815760" y="-815760"/>
            <a:ext cx="1638360" cy="1638360"/>
          </a:xfrm>
          <a:prstGeom prst="pie">
            <a:avLst>
              <a:gd name="adj1" fmla="val 0"/>
              <a:gd name="adj2" fmla="val 5402120"/>
            </a:avLst>
          </a:prstGeom>
          <a:solidFill>
            <a:schemeClr val="bg2">
              <a:tint val="18000"/>
              <a:satMod val="220000"/>
              <a:alpha val="33000"/>
            </a:schemeClr>
          </a:solidFill>
          <a:ln w="3175" cap="rnd">
            <a:solidFill>
              <a:schemeClr val="bg2">
                <a:shade val="70000"/>
                <a:satMod val="200000"/>
                <a:alpha val="100000"/>
              </a:schemeClr>
            </a:solidFill>
            <a:round/>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238" name="CustomShape 2"/>
          <p:cNvSpPr/>
          <p:nvPr/>
        </p:nvSpPr>
        <p:spPr>
          <a:xfrm>
            <a:off x="168840" y="21240"/>
            <a:ext cx="1701720" cy="1701720"/>
          </a:xfrm>
          <a:prstGeom prst="ellipse">
            <a:avLst/>
          </a:prstGeom>
          <a:noFill/>
          <a:ln w="27305" cap="rnd">
            <a:solidFill>
              <a:schemeClr val="bg2">
                <a:tint val="45000"/>
                <a:satMod val="325000"/>
                <a:alpha val="100000"/>
              </a:schemeClr>
            </a:solidFill>
            <a:round/>
          </a:ln>
          <a:effectLst>
            <a:outerShdw blurRad="25400" dist="2556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p:style>
      </p:sp>
      <p:sp>
        <p:nvSpPr>
          <p:cNvPr id="239" name="CustomShape 3"/>
          <p:cNvSpPr/>
          <p:nvPr/>
        </p:nvSpPr>
        <p:spPr>
          <a:xfrm rot="2315400">
            <a:off x="182880" y="1054800"/>
            <a:ext cx="1125360" cy="1102320"/>
          </a:xfrm>
          <a:prstGeom prst="donut">
            <a:avLst>
              <a:gd name="adj" fmla="val 11833"/>
            </a:avLst>
          </a:prstGeom>
          <a:gradFill rotWithShape="0">
            <a:gsLst>
              <a:gs pos="0">
                <a:srgbClr val="EED18E">
                  <a:alpha val="60000"/>
                </a:srgbClr>
              </a:gs>
              <a:gs pos="100000">
                <a:srgbClr val="FEFAF6">
                  <a:alpha val="70196"/>
                </a:srgbClr>
              </a:gs>
            </a:gsLst>
            <a:lin ang="13500000"/>
          </a:gradFill>
          <a:ln w="7350" cap="rnd">
            <a:solidFill>
              <a:schemeClr val="bg2">
                <a:shade val="60000"/>
                <a:satMod val="220000"/>
                <a:alpha val="100000"/>
              </a:schemeClr>
            </a:solidFill>
            <a:round/>
          </a:ln>
          <a:effectLst>
            <a:outerShdw blurRad="12700" dist="14843" dir="4557825"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p:style>
      </p:sp>
      <p:sp>
        <p:nvSpPr>
          <p:cNvPr id="240" name="CustomShape 4"/>
          <p:cNvSpPr/>
          <p:nvPr/>
        </p:nvSpPr>
        <p:spPr>
          <a:xfrm>
            <a:off x="1013040" y="0"/>
            <a:ext cx="8130600" cy="6857640"/>
          </a:xfrm>
          <a:prstGeom prst="rect">
            <a:avLst/>
          </a:prstGeom>
          <a:solidFill>
            <a:schemeClr val="bg1"/>
          </a:solidFill>
          <a:ln>
            <a:noFill/>
          </a:ln>
          <a:effectLst>
            <a:outerShdw blurRad="63500" dist="25560" dir="5400000" rotWithShape="0">
              <a:srgbClr val="000000">
                <a:alpha val="43000"/>
              </a:srgbClr>
            </a:outerShdw>
          </a:effectLst>
        </p:spPr>
        <p:style>
          <a:lnRef idx="3">
            <a:schemeClr val="lt1"/>
          </a:lnRef>
          <a:fillRef idx="1">
            <a:schemeClr val="accent1"/>
          </a:fillRef>
          <a:effectRef idx="1">
            <a:schemeClr val="accent1"/>
          </a:effectRef>
          <a:fontRef idx="minor"/>
        </p:style>
      </p:sp>
      <p:sp>
        <p:nvSpPr>
          <p:cNvPr id="241" name="CustomShape 5"/>
          <p:cNvSpPr/>
          <p:nvPr/>
        </p:nvSpPr>
        <p:spPr>
          <a:xfrm>
            <a:off x="1014840" y="0"/>
            <a:ext cx="72720" cy="6857640"/>
          </a:xfrm>
          <a:prstGeom prst="rect">
            <a:avLst/>
          </a:prstGeom>
          <a:solidFill>
            <a:schemeClr val="bg1"/>
          </a:solidFill>
          <a:ln>
            <a:noFill/>
          </a:ln>
          <a:effectLst>
            <a:outerShdw blurRad="38550" dist="3816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p:style>
      </p:sp>
      <p:sp>
        <p:nvSpPr>
          <p:cNvPr id="242" name="PlaceHolder 6"/>
          <p:cNvSpPr>
            <a:spLocks noGrp="1"/>
          </p:cNvSpPr>
          <p:nvPr>
            <p:ph type="title"/>
          </p:nvPr>
        </p:nvSpPr>
        <p:spPr>
          <a:xfrm>
            <a:off x="1435680" y="274320"/>
            <a:ext cx="7497720" cy="1142640"/>
          </a:xfrm>
          <a:prstGeom prst="rect">
            <a:avLst/>
          </a:prstGeom>
        </p:spPr>
        <p:txBody>
          <a:bodyPr lIns="90000" tIns="45000" rIns="90000" bIns="45000" anchor="ctr">
            <a:noAutofit/>
          </a:bodyPr>
          <a:lstStyle/>
          <a:p>
            <a:pPr>
              <a:lnSpc>
                <a:spcPct val="100000"/>
              </a:lnSpc>
            </a:pPr>
            <a:r>
              <a:rPr lang="fr-FR" sz="4300" b="0" strike="noStrike" spc="-1">
                <a:solidFill>
                  <a:srgbClr val="572314"/>
                </a:solidFill>
                <a:latin typeface="Gill Sans MT"/>
              </a:rPr>
              <a:t>Modifiez le style du titre</a:t>
            </a:r>
            <a:endParaRPr lang="fr-FR" sz="4300" b="0" strike="noStrike" spc="-1">
              <a:solidFill>
                <a:srgbClr val="000000"/>
              </a:solidFill>
              <a:latin typeface="Gill Sans MT"/>
            </a:endParaRPr>
          </a:p>
        </p:txBody>
      </p:sp>
      <p:sp>
        <p:nvSpPr>
          <p:cNvPr id="243" name="PlaceHolder 7"/>
          <p:cNvSpPr>
            <a:spLocks noGrp="1"/>
          </p:cNvSpPr>
          <p:nvPr>
            <p:ph type="body"/>
          </p:nvPr>
        </p:nvSpPr>
        <p:spPr>
          <a:xfrm>
            <a:off x="1435680" y="1523880"/>
            <a:ext cx="3657240" cy="4663080"/>
          </a:xfrm>
          <a:prstGeom prst="rect">
            <a:avLst/>
          </a:prstGeom>
        </p:spPr>
        <p:txBody>
          <a:bodyPr lIns="90000" tIns="45000" rIns="90000" bIns="45000">
            <a:noAutofit/>
          </a:bodyPr>
          <a:lstStyle/>
          <a:p>
            <a:pPr marL="365760" indent="-282960">
              <a:lnSpc>
                <a:spcPct val="100000"/>
              </a:lnSpc>
              <a:spcBef>
                <a:spcPts val="601"/>
              </a:spcBef>
              <a:buClr>
                <a:srgbClr val="3891A7"/>
              </a:buClr>
              <a:buSzPct val="80000"/>
              <a:buFont typeface="Wingdings 2" charset="2"/>
              <a:buChar char=""/>
            </a:pPr>
            <a:r>
              <a:rPr lang="fr-FR" sz="2800" b="0" strike="noStrike" spc="-1">
                <a:solidFill>
                  <a:srgbClr val="000000"/>
                </a:solidFill>
                <a:latin typeface="Gill Sans MT"/>
              </a:rPr>
              <a:t>Modifiez les styles du texte du masque</a:t>
            </a:r>
          </a:p>
          <a:p>
            <a:pPr marL="640080" lvl="1" indent="-237240">
              <a:lnSpc>
                <a:spcPct val="100000"/>
              </a:lnSpc>
              <a:spcBef>
                <a:spcPts val="550"/>
              </a:spcBef>
              <a:buClr>
                <a:srgbClr val="3891A7"/>
              </a:buClr>
              <a:buFont typeface="Verdana"/>
              <a:buChar char="◦"/>
            </a:pPr>
            <a:r>
              <a:rPr lang="fr-FR" sz="2400" b="0" strike="noStrike" spc="-1">
                <a:solidFill>
                  <a:srgbClr val="000000"/>
                </a:solidFill>
                <a:latin typeface="Gill Sans MT"/>
              </a:rPr>
              <a:t>Deuxième niveau</a:t>
            </a:r>
          </a:p>
          <a:p>
            <a:pPr marL="887040" lvl="2" indent="-228240">
              <a:lnSpc>
                <a:spcPct val="100000"/>
              </a:lnSpc>
              <a:spcBef>
                <a:spcPts val="400"/>
              </a:spcBef>
              <a:buClr>
                <a:srgbClr val="FEB80A"/>
              </a:buClr>
              <a:buFont typeface="Wingdings 2" charset="2"/>
              <a:buChar char=""/>
            </a:pPr>
            <a:r>
              <a:rPr lang="fr-FR" sz="2000" b="0" strike="noStrike" spc="-1">
                <a:solidFill>
                  <a:srgbClr val="000000"/>
                </a:solidFill>
                <a:latin typeface="Gill Sans MT"/>
              </a:rPr>
              <a:t>Troisième niveau</a:t>
            </a:r>
          </a:p>
          <a:p>
            <a:pPr marL="1097280" lvl="3" indent="-173520">
              <a:lnSpc>
                <a:spcPct val="100000"/>
              </a:lnSpc>
              <a:spcBef>
                <a:spcPts val="360"/>
              </a:spcBef>
              <a:buClr>
                <a:srgbClr val="C32D2E"/>
              </a:buClr>
              <a:buFont typeface="Wingdings 2" charset="2"/>
              <a:buChar char=""/>
            </a:pPr>
            <a:r>
              <a:rPr lang="fr-FR" sz="1800" b="0" strike="noStrike" spc="-1">
                <a:solidFill>
                  <a:srgbClr val="000000"/>
                </a:solidFill>
                <a:latin typeface="Gill Sans MT"/>
              </a:rPr>
              <a:t>Quatrième niveau</a:t>
            </a:r>
          </a:p>
          <a:p>
            <a:pPr marL="1298520" lvl="4" indent="-182520">
              <a:lnSpc>
                <a:spcPct val="100000"/>
              </a:lnSpc>
              <a:spcBef>
                <a:spcPts val="360"/>
              </a:spcBef>
              <a:buClr>
                <a:srgbClr val="84AA33"/>
              </a:buClr>
              <a:buFont typeface="Wingdings 2" charset="2"/>
              <a:buChar char=""/>
            </a:pPr>
            <a:r>
              <a:rPr lang="fr-FR" sz="1800" b="0" strike="noStrike" spc="-1">
                <a:solidFill>
                  <a:srgbClr val="000000"/>
                </a:solidFill>
                <a:latin typeface="Gill Sans MT"/>
              </a:rPr>
              <a:t>Cinquième niveau</a:t>
            </a:r>
          </a:p>
        </p:txBody>
      </p:sp>
      <p:sp>
        <p:nvSpPr>
          <p:cNvPr id="244" name="PlaceHolder 8"/>
          <p:cNvSpPr>
            <a:spLocks noGrp="1"/>
          </p:cNvSpPr>
          <p:nvPr>
            <p:ph type="body"/>
          </p:nvPr>
        </p:nvSpPr>
        <p:spPr>
          <a:xfrm>
            <a:off x="5276160" y="1523880"/>
            <a:ext cx="3657240" cy="4663080"/>
          </a:xfrm>
          <a:prstGeom prst="rect">
            <a:avLst/>
          </a:prstGeom>
        </p:spPr>
        <p:txBody>
          <a:bodyPr lIns="90000" tIns="45000" rIns="90000" bIns="45000">
            <a:noAutofit/>
          </a:bodyPr>
          <a:lstStyle/>
          <a:p>
            <a:pPr marL="365760" indent="-282960">
              <a:lnSpc>
                <a:spcPct val="100000"/>
              </a:lnSpc>
              <a:spcBef>
                <a:spcPts val="601"/>
              </a:spcBef>
              <a:buClr>
                <a:srgbClr val="3891A7"/>
              </a:buClr>
              <a:buSzPct val="80000"/>
              <a:buFont typeface="Wingdings 2" charset="2"/>
              <a:buChar char=""/>
            </a:pPr>
            <a:r>
              <a:rPr lang="fr-FR" sz="2800" b="0" strike="noStrike" spc="-1">
                <a:solidFill>
                  <a:srgbClr val="000000"/>
                </a:solidFill>
                <a:latin typeface="Gill Sans MT"/>
              </a:rPr>
              <a:t>Modifiez les styles du texte du masque</a:t>
            </a:r>
          </a:p>
          <a:p>
            <a:pPr marL="640080" lvl="1" indent="-237240">
              <a:lnSpc>
                <a:spcPct val="100000"/>
              </a:lnSpc>
              <a:spcBef>
                <a:spcPts val="550"/>
              </a:spcBef>
              <a:buClr>
                <a:srgbClr val="3891A7"/>
              </a:buClr>
              <a:buFont typeface="Verdana"/>
              <a:buChar char="◦"/>
            </a:pPr>
            <a:r>
              <a:rPr lang="fr-FR" sz="2400" b="0" strike="noStrike" spc="-1">
                <a:solidFill>
                  <a:srgbClr val="000000"/>
                </a:solidFill>
                <a:latin typeface="Gill Sans MT"/>
              </a:rPr>
              <a:t>Deuxième niveau</a:t>
            </a:r>
          </a:p>
          <a:p>
            <a:pPr marL="887040" lvl="2" indent="-228240">
              <a:lnSpc>
                <a:spcPct val="100000"/>
              </a:lnSpc>
              <a:spcBef>
                <a:spcPts val="400"/>
              </a:spcBef>
              <a:buClr>
                <a:srgbClr val="FEB80A"/>
              </a:buClr>
              <a:buFont typeface="Wingdings 2" charset="2"/>
              <a:buChar char=""/>
            </a:pPr>
            <a:r>
              <a:rPr lang="fr-FR" sz="2000" b="0" strike="noStrike" spc="-1">
                <a:solidFill>
                  <a:srgbClr val="000000"/>
                </a:solidFill>
                <a:latin typeface="Gill Sans MT"/>
              </a:rPr>
              <a:t>Troisième niveau</a:t>
            </a:r>
          </a:p>
          <a:p>
            <a:pPr marL="1097280" lvl="3" indent="-173520">
              <a:lnSpc>
                <a:spcPct val="100000"/>
              </a:lnSpc>
              <a:spcBef>
                <a:spcPts val="360"/>
              </a:spcBef>
              <a:buClr>
                <a:srgbClr val="C32D2E"/>
              </a:buClr>
              <a:buFont typeface="Wingdings 2" charset="2"/>
              <a:buChar char=""/>
            </a:pPr>
            <a:r>
              <a:rPr lang="fr-FR" sz="1800" b="0" strike="noStrike" spc="-1">
                <a:solidFill>
                  <a:srgbClr val="000000"/>
                </a:solidFill>
                <a:latin typeface="Gill Sans MT"/>
              </a:rPr>
              <a:t>Quatrième niveau</a:t>
            </a:r>
          </a:p>
          <a:p>
            <a:pPr marL="1298520" lvl="4" indent="-182520">
              <a:lnSpc>
                <a:spcPct val="100000"/>
              </a:lnSpc>
              <a:spcBef>
                <a:spcPts val="360"/>
              </a:spcBef>
              <a:buClr>
                <a:srgbClr val="84AA33"/>
              </a:buClr>
              <a:buFont typeface="Wingdings 2" charset="2"/>
              <a:buChar char=""/>
            </a:pPr>
            <a:r>
              <a:rPr lang="fr-FR" sz="1800" b="0" strike="noStrike" spc="-1">
                <a:solidFill>
                  <a:srgbClr val="000000"/>
                </a:solidFill>
                <a:latin typeface="Gill Sans MT"/>
              </a:rPr>
              <a:t>Cinquième niveau</a:t>
            </a:r>
          </a:p>
        </p:txBody>
      </p:sp>
      <p:sp>
        <p:nvSpPr>
          <p:cNvPr id="245" name="PlaceHolder 9"/>
          <p:cNvSpPr>
            <a:spLocks noGrp="1"/>
          </p:cNvSpPr>
          <p:nvPr>
            <p:ph type="dt"/>
          </p:nvPr>
        </p:nvSpPr>
        <p:spPr>
          <a:xfrm>
            <a:off x="3581280" y="6305400"/>
            <a:ext cx="2133360" cy="475920"/>
          </a:xfrm>
          <a:prstGeom prst="rect">
            <a:avLst/>
          </a:prstGeom>
        </p:spPr>
        <p:txBody>
          <a:bodyPr lIns="90000" tIns="45000" rIns="90000" bIns="45000" anchor="b">
            <a:noAutofit/>
          </a:bodyPr>
          <a:lstStyle/>
          <a:p>
            <a:pPr algn="r">
              <a:lnSpc>
                <a:spcPct val="100000"/>
              </a:lnSpc>
            </a:pPr>
            <a:fld id="{39164A99-F6F2-47D1-B5A9-8A021061A77A}" type="datetime">
              <a:rPr lang="fr-FR" sz="1200" b="0" strike="noStrike" spc="-1">
                <a:solidFill>
                  <a:srgbClr val="B5A989"/>
                </a:solidFill>
                <a:latin typeface="Gill Sans MT"/>
              </a:rPr>
              <a:t>22/06/2026</a:t>
            </a:fld>
            <a:endParaRPr lang="fr-FR" sz="1200" b="0" strike="noStrike" spc="-1">
              <a:latin typeface="Times New Roman"/>
            </a:endParaRPr>
          </a:p>
        </p:txBody>
      </p:sp>
      <p:sp>
        <p:nvSpPr>
          <p:cNvPr id="246" name="PlaceHolder 10"/>
          <p:cNvSpPr>
            <a:spLocks noGrp="1"/>
          </p:cNvSpPr>
          <p:nvPr>
            <p:ph type="ftr"/>
          </p:nvPr>
        </p:nvSpPr>
        <p:spPr>
          <a:xfrm>
            <a:off x="5715000" y="6305400"/>
            <a:ext cx="2895120" cy="475920"/>
          </a:xfrm>
          <a:prstGeom prst="rect">
            <a:avLst/>
          </a:prstGeom>
        </p:spPr>
        <p:txBody>
          <a:bodyPr lIns="90000" tIns="45000" rIns="90000" bIns="45000" anchor="b">
            <a:noAutofit/>
          </a:bodyPr>
          <a:lstStyle/>
          <a:p>
            <a:endParaRPr lang="fr-FR" sz="2400" b="0" strike="noStrike" spc="-1">
              <a:latin typeface="Times New Roman"/>
            </a:endParaRPr>
          </a:p>
        </p:txBody>
      </p:sp>
      <p:sp>
        <p:nvSpPr>
          <p:cNvPr id="247" name="PlaceHolder 11"/>
          <p:cNvSpPr>
            <a:spLocks noGrp="1"/>
          </p:cNvSpPr>
          <p:nvPr>
            <p:ph type="sldNum"/>
          </p:nvPr>
        </p:nvSpPr>
        <p:spPr>
          <a:xfrm>
            <a:off x="8613720" y="6305400"/>
            <a:ext cx="456840" cy="475920"/>
          </a:xfrm>
          <a:prstGeom prst="rect">
            <a:avLst/>
          </a:prstGeom>
        </p:spPr>
        <p:txBody>
          <a:bodyPr lIns="90000" tIns="45000" rIns="90000" bIns="45000" anchor="b">
            <a:noAutofit/>
          </a:bodyPr>
          <a:lstStyle/>
          <a:p>
            <a:pPr algn="ctr">
              <a:lnSpc>
                <a:spcPct val="100000"/>
              </a:lnSpc>
            </a:pPr>
            <a:fld id="{7BCCA6B0-AB9C-4E33-AFEA-07E58A26F93C}" type="slidenum">
              <a:rPr lang="fr-FR" sz="1200" b="0" strike="noStrike" spc="-1">
                <a:solidFill>
                  <a:srgbClr val="B5A989"/>
                </a:solidFill>
                <a:latin typeface="Gill Sans MT"/>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22.xml"/><Relationship Id="rId1" Type="http://schemas.openxmlformats.org/officeDocument/2006/relationships/slideLayout" Target="../slideLayouts/slideLayout64.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TextShape 1"/>
          <p:cNvSpPr txBox="1"/>
          <p:nvPr/>
        </p:nvSpPr>
        <p:spPr>
          <a:xfrm>
            <a:off x="1115640" y="2652480"/>
            <a:ext cx="7920360" cy="3738240"/>
          </a:xfrm>
          <a:prstGeom prst="rect">
            <a:avLst/>
          </a:prstGeom>
          <a:noFill/>
          <a:ln w="9360">
            <a:solidFill>
              <a:srgbClr val="000000"/>
            </a:solidFill>
            <a:round/>
          </a:ln>
          <a:effectLst>
            <a:outerShdw dist="25560" dir="5400000">
              <a:srgbClr val="000000">
                <a:alpha val="43000"/>
              </a:srgbClr>
            </a:outerShdw>
          </a:effectLst>
        </p:spPr>
        <p:txBody>
          <a:bodyPr lIns="90000" tIns="45000" rIns="90000" bIns="45000" anchor="b">
            <a:normAutofit fontScale="73000" lnSpcReduction="10000"/>
          </a:bodyPr>
          <a:lstStyle/>
          <a:p>
            <a:pPr algn="ctr">
              <a:lnSpc>
                <a:spcPct val="100000"/>
              </a:lnSpc>
            </a:pPr>
            <a:r>
              <a:t/>
            </a:r>
            <a:br/>
            <a:r>
              <a:t/>
            </a:r>
            <a:br/>
            <a:r>
              <a:t/>
            </a:r>
            <a:br/>
            <a:r>
              <a:t/>
            </a:r>
            <a:br/>
            <a:r>
              <a:t/>
            </a:r>
            <a:br/>
            <a:r>
              <a:t/>
            </a:r>
            <a:br/>
            <a:r>
              <a:rPr lang="fr-FR" sz="6700" b="0" strike="noStrike" spc="-1">
                <a:solidFill>
                  <a:srgbClr val="167FAF"/>
                </a:solidFill>
                <a:latin typeface="Gill Sans MT"/>
              </a:rPr>
              <a:t>COMITE DE PILOTAGE </a:t>
            </a:r>
            <a:r>
              <a:t/>
            </a:r>
            <a:br/>
            <a:r>
              <a:rPr lang="fr-FR" sz="6000" b="0" strike="noStrike" spc="-1">
                <a:solidFill>
                  <a:srgbClr val="167FAF"/>
                </a:solidFill>
                <a:latin typeface="Gill Sans MT"/>
              </a:rPr>
              <a:t>PASS Argentan</a:t>
            </a:r>
            <a:r>
              <a:t/>
            </a:r>
            <a:br/>
            <a:r>
              <a:rPr lang="fr-FR" sz="6000" b="0" strike="noStrike" spc="-1">
                <a:solidFill>
                  <a:srgbClr val="167FAF"/>
                </a:solidFill>
                <a:latin typeface="Gill Sans MT"/>
              </a:rPr>
              <a:t>26 Mars 2026</a:t>
            </a:r>
            <a:r>
              <a:t/>
            </a:r>
            <a:br/>
            <a:endParaRPr lang="fr-FR" sz="6000" b="0" strike="noStrike" spc="-1">
              <a:solidFill>
                <a:srgbClr val="000000"/>
              </a:solidFill>
              <a:latin typeface="Gill Sans MT"/>
            </a:endParaRPr>
          </a:p>
        </p:txBody>
      </p:sp>
      <p:pic>
        <p:nvPicPr>
          <p:cNvPr id="291" name="Image 3"/>
          <p:cNvPicPr/>
          <p:nvPr/>
        </p:nvPicPr>
        <p:blipFill>
          <a:blip r:embed="rId3"/>
          <a:stretch/>
        </p:blipFill>
        <p:spPr>
          <a:xfrm>
            <a:off x="1331640" y="548640"/>
            <a:ext cx="4392000" cy="1294200"/>
          </a:xfrm>
          <a:prstGeom prst="rect">
            <a:avLst/>
          </a:prstGeom>
          <a:ln w="0">
            <a:noFill/>
          </a:ln>
        </p:spPr>
      </p:pic>
      <p:pic>
        <p:nvPicPr>
          <p:cNvPr id="292" name="Image 4"/>
          <p:cNvPicPr/>
          <p:nvPr/>
        </p:nvPicPr>
        <p:blipFill>
          <a:blip r:embed="rId4"/>
          <a:stretch/>
        </p:blipFill>
        <p:spPr>
          <a:xfrm>
            <a:off x="6444360" y="319680"/>
            <a:ext cx="2345760" cy="20160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TextShape 1"/>
          <p:cNvSpPr txBox="1"/>
          <p:nvPr/>
        </p:nvSpPr>
        <p:spPr>
          <a:xfrm>
            <a:off x="1435680" y="274680"/>
            <a:ext cx="7497720" cy="1142640"/>
          </a:xfrm>
          <a:prstGeom prst="rect">
            <a:avLst/>
          </a:prstGeom>
          <a:noFill/>
          <a:ln w="0">
            <a:noFill/>
          </a:ln>
        </p:spPr>
        <p:txBody>
          <a:bodyPr lIns="90000" tIns="45000" rIns="90000" bIns="45000" anchor="ctr">
            <a:normAutofit/>
          </a:bodyPr>
          <a:lstStyle/>
          <a:p>
            <a:pPr algn="ctr">
              <a:lnSpc>
                <a:spcPct val="100000"/>
              </a:lnSpc>
            </a:pPr>
            <a:r>
              <a:rPr lang="fr-FR" sz="4200" b="0" strike="noStrike" spc="-1">
                <a:solidFill>
                  <a:srgbClr val="4EAC5C"/>
                </a:solidFill>
                <a:latin typeface="Gill Sans MT"/>
              </a:rPr>
              <a:t>Activité agent d’accueil</a:t>
            </a:r>
            <a:endParaRPr lang="fr-FR" sz="4200" b="0" strike="noStrike" spc="-1">
              <a:solidFill>
                <a:srgbClr val="000000"/>
              </a:solidFill>
              <a:latin typeface="Gill Sans MT"/>
            </a:endParaRPr>
          </a:p>
        </p:txBody>
      </p:sp>
      <p:sp>
        <p:nvSpPr>
          <p:cNvPr id="325" name="TextShape 2"/>
          <p:cNvSpPr txBox="1"/>
          <p:nvPr/>
        </p:nvSpPr>
        <p:spPr>
          <a:xfrm>
            <a:off x="1435680" y="1447920"/>
            <a:ext cx="7497720" cy="4800240"/>
          </a:xfrm>
          <a:prstGeom prst="rect">
            <a:avLst/>
          </a:prstGeom>
          <a:noFill/>
          <a:ln w="0">
            <a:noFill/>
          </a:ln>
        </p:spPr>
        <p:txBody>
          <a:bodyPr lIns="90000" tIns="45000" rIns="90000" bIns="45000">
            <a:normAutofit fontScale="90000" lnSpcReduction="10000"/>
          </a:bodyPr>
          <a:lstStyle/>
          <a:p>
            <a:pPr>
              <a:lnSpc>
                <a:spcPct val="100000"/>
              </a:lnSpc>
              <a:spcBef>
                <a:spcPts val="601"/>
              </a:spcBef>
            </a:pPr>
            <a:endParaRPr lang="fr-FR" sz="32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Accueil physique et téléphonique</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Gestion des rendez-vous</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Préparation des dossiers</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Vérification des droits</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Participation et organisation à certaines réunions en interne ou avec les partenaires extérieur </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Rédaction, en équipe, du rapport d’activité et COPIL</a:t>
            </a:r>
          </a:p>
          <a:p>
            <a:pPr>
              <a:lnSpc>
                <a:spcPct val="100000"/>
              </a:lnSpc>
              <a:spcBef>
                <a:spcPts val="601"/>
              </a:spcBef>
            </a:pPr>
            <a:endParaRPr lang="fr-FR" sz="3200" b="0" strike="noStrike" spc="-1">
              <a:solidFill>
                <a:srgbClr val="000000"/>
              </a:solidFill>
              <a:latin typeface="Gill Sans MT"/>
            </a:endParaRPr>
          </a:p>
        </p:txBody>
      </p:sp>
      <p:pic>
        <p:nvPicPr>
          <p:cNvPr id="326" name="Image 2"/>
          <p:cNvPicPr/>
          <p:nvPr/>
        </p:nvPicPr>
        <p:blipFill>
          <a:blip r:embed="rId3"/>
          <a:stretch/>
        </p:blipFill>
        <p:spPr>
          <a:xfrm>
            <a:off x="1115640" y="254880"/>
            <a:ext cx="1297080" cy="1192680"/>
          </a:xfrm>
          <a:prstGeom prst="rect">
            <a:avLst/>
          </a:prstGeom>
          <a:ln w="0">
            <a:noFill/>
          </a:ln>
        </p:spPr>
      </p:pic>
      <p:pic>
        <p:nvPicPr>
          <p:cNvPr id="327" name="Image 3"/>
          <p:cNvPicPr/>
          <p:nvPr/>
        </p:nvPicPr>
        <p:blipFill>
          <a:blip r:embed="rId4"/>
          <a:stretch/>
        </p:blipFill>
        <p:spPr>
          <a:xfrm>
            <a:off x="7920360" y="332640"/>
            <a:ext cx="1223280" cy="12438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TextShape 1"/>
          <p:cNvSpPr txBox="1"/>
          <p:nvPr/>
        </p:nvSpPr>
        <p:spPr>
          <a:xfrm>
            <a:off x="1435680" y="274680"/>
            <a:ext cx="7497720" cy="1142640"/>
          </a:xfrm>
          <a:prstGeom prst="rect">
            <a:avLst/>
          </a:prstGeom>
          <a:noFill/>
          <a:ln w="0">
            <a:noFill/>
          </a:ln>
        </p:spPr>
        <p:txBody>
          <a:bodyPr lIns="90000" tIns="45000" rIns="90000" bIns="45000" anchor="ctr">
            <a:normAutofit/>
          </a:bodyPr>
          <a:lstStyle/>
          <a:p>
            <a:pPr algn="ctr">
              <a:lnSpc>
                <a:spcPct val="100000"/>
              </a:lnSpc>
            </a:pPr>
            <a:r>
              <a:rPr lang="fr-FR" sz="4200" b="0" strike="noStrike" spc="-1">
                <a:solidFill>
                  <a:srgbClr val="4EAC5C"/>
                </a:solidFill>
                <a:latin typeface="Gill Sans MT"/>
              </a:rPr>
              <a:t>Activité agent d’accueil</a:t>
            </a:r>
            <a:endParaRPr lang="fr-FR" sz="4200" b="0" strike="noStrike" spc="-1">
              <a:solidFill>
                <a:srgbClr val="000000"/>
              </a:solidFill>
              <a:latin typeface="Gill Sans MT"/>
            </a:endParaRPr>
          </a:p>
        </p:txBody>
      </p:sp>
      <p:sp>
        <p:nvSpPr>
          <p:cNvPr id="329" name="TextShape 2"/>
          <p:cNvSpPr txBox="1"/>
          <p:nvPr/>
        </p:nvSpPr>
        <p:spPr>
          <a:xfrm>
            <a:off x="1435680" y="1447920"/>
            <a:ext cx="7497720" cy="4800240"/>
          </a:xfrm>
          <a:prstGeom prst="rect">
            <a:avLst/>
          </a:prstGeom>
          <a:noFill/>
          <a:ln w="0">
            <a:noFill/>
          </a:ln>
        </p:spPr>
        <p:txBody>
          <a:bodyPr lIns="90000" tIns="45000" rIns="90000" bIns="45000">
            <a:noAutofit/>
          </a:bodyPr>
          <a:lstStyle/>
          <a:p>
            <a:pPr>
              <a:lnSpc>
                <a:spcPct val="100000"/>
              </a:lnSpc>
              <a:spcBef>
                <a:spcPts val="601"/>
              </a:spcBef>
            </a:pPr>
            <a:endParaRPr lang="fr-FR" sz="32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Participation et organisation aux projets avec l’équipe</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Gestion des mails</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Informer et orienter les patients</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Quotation des statistiques</a:t>
            </a:r>
          </a:p>
          <a:p>
            <a:pPr marL="82440">
              <a:lnSpc>
                <a:spcPct val="100000"/>
              </a:lnSpc>
              <a:spcBef>
                <a:spcPts val="601"/>
              </a:spcBef>
              <a:tabLst>
                <a:tab pos="0" algn="l"/>
              </a:tabLst>
            </a:pPr>
            <a:endParaRPr lang="fr-FR" sz="3200" b="0" strike="noStrike" spc="-1">
              <a:solidFill>
                <a:srgbClr val="000000"/>
              </a:solidFill>
              <a:latin typeface="Gill Sans MT"/>
            </a:endParaRPr>
          </a:p>
        </p:txBody>
      </p:sp>
      <p:pic>
        <p:nvPicPr>
          <p:cNvPr id="330" name="Image 3"/>
          <p:cNvPicPr/>
          <p:nvPr/>
        </p:nvPicPr>
        <p:blipFill>
          <a:blip r:embed="rId3"/>
          <a:stretch/>
        </p:blipFill>
        <p:spPr>
          <a:xfrm>
            <a:off x="1115640" y="254880"/>
            <a:ext cx="1297080" cy="1192680"/>
          </a:xfrm>
          <a:prstGeom prst="rect">
            <a:avLst/>
          </a:prstGeom>
          <a:ln w="0">
            <a:noFill/>
          </a:ln>
        </p:spPr>
      </p:pic>
      <p:pic>
        <p:nvPicPr>
          <p:cNvPr id="331" name="Image 4"/>
          <p:cNvPicPr/>
          <p:nvPr/>
        </p:nvPicPr>
        <p:blipFill>
          <a:blip r:embed="rId4"/>
          <a:stretch/>
        </p:blipFill>
        <p:spPr>
          <a:xfrm>
            <a:off x="7920360" y="332640"/>
            <a:ext cx="1223280" cy="12438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TextShape 1"/>
          <p:cNvSpPr txBox="1"/>
          <p:nvPr/>
        </p:nvSpPr>
        <p:spPr>
          <a:xfrm>
            <a:off x="1435680" y="274680"/>
            <a:ext cx="7497720" cy="1142640"/>
          </a:xfrm>
          <a:prstGeom prst="rect">
            <a:avLst/>
          </a:prstGeom>
          <a:noFill/>
          <a:ln w="0">
            <a:noFill/>
          </a:ln>
        </p:spPr>
        <p:txBody>
          <a:bodyPr lIns="90000" tIns="45000" rIns="90000" bIns="45000" anchor="ctr">
            <a:noAutofit/>
          </a:bodyPr>
          <a:lstStyle/>
          <a:p>
            <a:pPr algn="ctr">
              <a:lnSpc>
                <a:spcPct val="100000"/>
              </a:lnSpc>
            </a:pPr>
            <a:r>
              <a:rPr lang="fr-FR" sz="4300" b="0" strike="noStrike" spc="-1">
                <a:solidFill>
                  <a:srgbClr val="4EAC5C"/>
                </a:solidFill>
                <a:latin typeface="Gill Sans MT"/>
              </a:rPr>
              <a:t>Activité médicale </a:t>
            </a:r>
            <a:endParaRPr lang="fr-FR" sz="4300" b="0" strike="noStrike" spc="-1">
              <a:solidFill>
                <a:srgbClr val="000000"/>
              </a:solidFill>
              <a:latin typeface="Gill Sans MT"/>
            </a:endParaRPr>
          </a:p>
        </p:txBody>
      </p:sp>
      <p:sp>
        <p:nvSpPr>
          <p:cNvPr id="333" name="TextShape 2"/>
          <p:cNvSpPr txBox="1"/>
          <p:nvPr/>
        </p:nvSpPr>
        <p:spPr>
          <a:xfrm>
            <a:off x="1435680" y="1447920"/>
            <a:ext cx="7497720" cy="4800240"/>
          </a:xfrm>
          <a:prstGeom prst="rect">
            <a:avLst/>
          </a:prstGeom>
          <a:noFill/>
          <a:ln w="0">
            <a:noFill/>
          </a:ln>
        </p:spPr>
        <p:txBody>
          <a:bodyPr lIns="90000" tIns="45000" rIns="90000" bIns="45000">
            <a:noAutofit/>
          </a:bodyPr>
          <a:lstStyle/>
          <a:p>
            <a:pPr>
              <a:lnSpc>
                <a:spcPct val="100000"/>
              </a:lnSpc>
              <a:spcBef>
                <a:spcPts val="601"/>
              </a:spcBef>
            </a:pPr>
            <a:endParaRPr lang="fr-FR" sz="3200" b="0" strike="noStrike" spc="-1">
              <a:solidFill>
                <a:srgbClr val="000000"/>
              </a:solidFill>
              <a:latin typeface="Gill Sans MT"/>
            </a:endParaRPr>
          </a:p>
          <a:p>
            <a:pPr>
              <a:lnSpc>
                <a:spcPct val="100000"/>
              </a:lnSpc>
              <a:spcBef>
                <a:spcPts val="601"/>
              </a:spcBef>
            </a:pPr>
            <a:endParaRPr lang="fr-FR" sz="32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Pour chaque 1</a:t>
            </a:r>
            <a:r>
              <a:rPr lang="fr-FR" sz="3200" b="0" strike="noStrike" spc="-1" baseline="30000">
                <a:solidFill>
                  <a:srgbClr val="000000"/>
                </a:solidFill>
                <a:latin typeface="Gill Sans MT"/>
              </a:rPr>
              <a:t>ère</a:t>
            </a:r>
            <a:r>
              <a:rPr lang="fr-FR" sz="3200" b="0" strike="noStrike" spc="-1">
                <a:solidFill>
                  <a:srgbClr val="000000"/>
                </a:solidFill>
                <a:latin typeface="Gill Sans MT"/>
              </a:rPr>
              <a:t> </a:t>
            </a:r>
          </a:p>
        </p:txBody>
      </p:sp>
      <p:pic>
        <p:nvPicPr>
          <p:cNvPr id="334" name="Image 5"/>
          <p:cNvPicPr/>
          <p:nvPr/>
        </p:nvPicPr>
        <p:blipFill>
          <a:blip r:embed="rId3"/>
          <a:stretch/>
        </p:blipFill>
        <p:spPr>
          <a:xfrm>
            <a:off x="1907640" y="116640"/>
            <a:ext cx="1029960" cy="2060640"/>
          </a:xfrm>
          <a:prstGeom prst="rect">
            <a:avLst/>
          </a:prstGeom>
          <a:ln w="0">
            <a:noFill/>
          </a:ln>
        </p:spPr>
      </p:pic>
      <p:pic>
        <p:nvPicPr>
          <p:cNvPr id="335" name="Image 6"/>
          <p:cNvPicPr/>
          <p:nvPr/>
        </p:nvPicPr>
        <p:blipFill>
          <a:blip r:embed="rId4"/>
          <a:stretch/>
        </p:blipFill>
        <p:spPr>
          <a:xfrm>
            <a:off x="7473600" y="542880"/>
            <a:ext cx="1406520" cy="1352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33">
                                            <p:txEl>
                                              <p:pRg st="2" end="2"/>
                                            </p:txEl>
                                          </p:spTgt>
                                        </p:tgtEl>
                                        <p:attrNameLst>
                                          <p:attrName>style.visibility</p:attrName>
                                        </p:attrNameLst>
                                      </p:cBhvr>
                                      <p:to>
                                        <p:strVal val="visible"/>
                                      </p:to>
                                    </p:set>
                                    <p:animEffect transition="in" filter="wipe(down)">
                                      <p:cBhvr additive="repl">
                                        <p:cTn id="7" dur="500"/>
                                        <p:tgtEl>
                                          <p:spTgt spid="33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TextShape 1"/>
          <p:cNvSpPr txBox="1"/>
          <p:nvPr/>
        </p:nvSpPr>
        <p:spPr>
          <a:xfrm>
            <a:off x="1435680" y="274680"/>
            <a:ext cx="7497720" cy="1142640"/>
          </a:xfrm>
          <a:prstGeom prst="rect">
            <a:avLst/>
          </a:prstGeom>
          <a:noFill/>
          <a:ln w="0">
            <a:noFill/>
          </a:ln>
        </p:spPr>
        <p:txBody>
          <a:bodyPr lIns="90000" tIns="45000" rIns="90000" bIns="45000" anchor="ctr">
            <a:noAutofit/>
          </a:bodyPr>
          <a:lstStyle/>
          <a:p>
            <a:pPr algn="ctr">
              <a:lnSpc>
                <a:spcPct val="100000"/>
              </a:lnSpc>
            </a:pPr>
            <a:r>
              <a:rPr lang="fr-FR" sz="4300" b="0" strike="noStrike" spc="-1">
                <a:solidFill>
                  <a:srgbClr val="4EAC5C"/>
                </a:solidFill>
                <a:latin typeface="Gill Sans MT"/>
              </a:rPr>
              <a:t>Activité médicale </a:t>
            </a:r>
            <a:endParaRPr lang="fr-FR" sz="4300" b="0" strike="noStrike" spc="-1">
              <a:solidFill>
                <a:srgbClr val="000000"/>
              </a:solidFill>
              <a:latin typeface="Gill Sans MT"/>
            </a:endParaRPr>
          </a:p>
        </p:txBody>
      </p:sp>
      <p:sp>
        <p:nvSpPr>
          <p:cNvPr id="337" name="TextShape 2"/>
          <p:cNvSpPr txBox="1"/>
          <p:nvPr/>
        </p:nvSpPr>
        <p:spPr>
          <a:xfrm>
            <a:off x="1435680" y="1447920"/>
            <a:ext cx="7497720" cy="4800240"/>
          </a:xfrm>
          <a:prstGeom prst="rect">
            <a:avLst/>
          </a:prstGeom>
          <a:noFill/>
          <a:ln w="0">
            <a:noFill/>
          </a:ln>
        </p:spPr>
        <p:txBody>
          <a:bodyPr lIns="90000" tIns="45000" rIns="90000" bIns="45000">
            <a:normAutofit fontScale="88000" lnSpcReduction="10000"/>
          </a:bodyPr>
          <a:lstStyle/>
          <a:p>
            <a:pPr>
              <a:lnSpc>
                <a:spcPct val="100000"/>
              </a:lnSpc>
              <a:spcBef>
                <a:spcPts val="601"/>
              </a:spcBef>
            </a:pPr>
            <a:endParaRPr lang="fr-FR" sz="3200" b="0" strike="noStrike" spc="-1">
              <a:solidFill>
                <a:srgbClr val="000000"/>
              </a:solidFill>
              <a:latin typeface="Gill Sans MT"/>
            </a:endParaRPr>
          </a:p>
          <a:p>
            <a:pPr>
              <a:lnSpc>
                <a:spcPct val="100000"/>
              </a:lnSpc>
              <a:spcBef>
                <a:spcPts val="601"/>
              </a:spcBef>
            </a:pPr>
            <a:endParaRPr lang="fr-FR" sz="32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pPr>
            <a:r>
              <a:rPr lang="fr-FR" sz="3500" b="0" strike="noStrike" spc="-1">
                <a:solidFill>
                  <a:srgbClr val="000000"/>
                </a:solidFill>
                <a:latin typeface="Gill Sans MT"/>
              </a:rPr>
              <a:t>Les principaux motifs médicaux en consultation de suivi sont: </a:t>
            </a:r>
          </a:p>
          <a:p>
            <a:pPr marL="887040" lvl="2" indent="-228240">
              <a:lnSpc>
                <a:spcPct val="100000"/>
              </a:lnSpc>
              <a:spcBef>
                <a:spcPts val="479"/>
              </a:spcBef>
              <a:buClr>
                <a:srgbClr val="FEB80A"/>
              </a:buClr>
              <a:buFont typeface="Wingdings 2" charset="2"/>
              <a:buChar char=""/>
            </a:pPr>
            <a:r>
              <a:rPr lang="fr-FR" sz="2400" b="0" strike="noStrike" spc="-1">
                <a:solidFill>
                  <a:srgbClr val="000000"/>
                </a:solidFill>
                <a:latin typeface="Gill Sans MT"/>
              </a:rPr>
              <a:t>Les pathologies cardio vasculaire</a:t>
            </a:r>
          </a:p>
          <a:p>
            <a:pPr marL="887040" lvl="2" indent="-228240">
              <a:lnSpc>
                <a:spcPct val="100000"/>
              </a:lnSpc>
              <a:spcBef>
                <a:spcPts val="479"/>
              </a:spcBef>
              <a:buClr>
                <a:srgbClr val="FEB80A"/>
              </a:buClr>
              <a:buFont typeface="Wingdings 2" charset="2"/>
              <a:buChar char=""/>
            </a:pPr>
            <a:r>
              <a:rPr lang="fr-FR" sz="2400" b="0" strike="noStrike" spc="-1">
                <a:solidFill>
                  <a:srgbClr val="000000"/>
                </a:solidFill>
                <a:latin typeface="Gill Sans MT"/>
              </a:rPr>
              <a:t>La traumatologie </a:t>
            </a:r>
          </a:p>
          <a:p>
            <a:pPr marL="887040" lvl="2" indent="-228240">
              <a:lnSpc>
                <a:spcPct val="100000"/>
              </a:lnSpc>
              <a:spcBef>
                <a:spcPts val="479"/>
              </a:spcBef>
              <a:buClr>
                <a:srgbClr val="FEB80A"/>
              </a:buClr>
              <a:buFont typeface="Wingdings 2" charset="2"/>
              <a:buChar char=""/>
            </a:pPr>
            <a:r>
              <a:rPr lang="fr-FR" sz="2400" b="0" strike="noStrike" spc="-1">
                <a:solidFill>
                  <a:srgbClr val="000000"/>
                </a:solidFill>
                <a:latin typeface="Gill Sans MT"/>
              </a:rPr>
              <a:t>La gastro-hépato</a:t>
            </a:r>
          </a:p>
          <a:p>
            <a:pPr marL="887040" lvl="2" indent="-228240">
              <a:lnSpc>
                <a:spcPct val="100000"/>
              </a:lnSpc>
              <a:spcBef>
                <a:spcPts val="479"/>
              </a:spcBef>
              <a:buClr>
                <a:srgbClr val="FEB80A"/>
              </a:buClr>
              <a:buFont typeface="Wingdings 2" charset="2"/>
              <a:buChar char=""/>
            </a:pPr>
            <a:r>
              <a:rPr lang="fr-FR" sz="2400" b="0" strike="noStrike" spc="-1">
                <a:solidFill>
                  <a:srgbClr val="000000"/>
                </a:solidFill>
                <a:latin typeface="Gill Sans MT"/>
              </a:rPr>
              <a:t>La médecine générale</a:t>
            </a:r>
          </a:p>
          <a:p>
            <a:pPr marL="82440">
              <a:lnSpc>
                <a:spcPct val="100000"/>
              </a:lnSpc>
              <a:spcBef>
                <a:spcPts val="601"/>
              </a:spcBef>
              <a:tabLst>
                <a:tab pos="0" algn="l"/>
              </a:tabLst>
            </a:pPr>
            <a:endParaRPr lang="fr-FR" sz="24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tabLst>
                <a:tab pos="0" algn="l"/>
              </a:tabLst>
            </a:pPr>
            <a:r>
              <a:rPr lang="fr-FR" sz="3200" b="0" strike="noStrike" spc="-1">
                <a:solidFill>
                  <a:srgbClr val="000000"/>
                </a:solidFill>
                <a:latin typeface="Gill Sans MT"/>
              </a:rPr>
              <a:t>Orientation vers les spécialités dédiées.</a:t>
            </a:r>
          </a:p>
          <a:p>
            <a:pPr marL="82440">
              <a:lnSpc>
                <a:spcPct val="100000"/>
              </a:lnSpc>
              <a:spcBef>
                <a:spcPts val="601"/>
              </a:spcBef>
              <a:tabLst>
                <a:tab pos="0" algn="l"/>
              </a:tabLst>
            </a:pPr>
            <a:r>
              <a:rPr lang="fr-FR" sz="3200" b="0" strike="noStrike" spc="-1">
                <a:solidFill>
                  <a:srgbClr val="000000"/>
                </a:solidFill>
                <a:latin typeface="Gill Sans MT"/>
              </a:rPr>
              <a:t> </a:t>
            </a:r>
          </a:p>
        </p:txBody>
      </p:sp>
      <p:pic>
        <p:nvPicPr>
          <p:cNvPr id="338" name="Image 3"/>
          <p:cNvPicPr/>
          <p:nvPr/>
        </p:nvPicPr>
        <p:blipFill>
          <a:blip r:embed="rId3"/>
          <a:stretch/>
        </p:blipFill>
        <p:spPr>
          <a:xfrm>
            <a:off x="7473600" y="542880"/>
            <a:ext cx="1406520" cy="1352160"/>
          </a:xfrm>
          <a:prstGeom prst="rect">
            <a:avLst/>
          </a:prstGeom>
          <a:ln w="0">
            <a:noFill/>
          </a:ln>
        </p:spPr>
      </p:pic>
      <p:pic>
        <p:nvPicPr>
          <p:cNvPr id="339" name="Image 5"/>
          <p:cNvPicPr/>
          <p:nvPr/>
        </p:nvPicPr>
        <p:blipFill>
          <a:blip r:embed="rId4"/>
          <a:stretch/>
        </p:blipFill>
        <p:spPr>
          <a:xfrm>
            <a:off x="1907640" y="116640"/>
            <a:ext cx="1029960" cy="20606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37">
                                            <p:txEl>
                                              <p:pRg st="2" end="2"/>
                                            </p:txEl>
                                          </p:spTgt>
                                        </p:tgtEl>
                                        <p:attrNameLst>
                                          <p:attrName>style.visibility</p:attrName>
                                        </p:attrNameLst>
                                      </p:cBhvr>
                                      <p:to>
                                        <p:strVal val="visible"/>
                                      </p:to>
                                    </p:set>
                                    <p:animEffect transition="in" filter="wipe(down)">
                                      <p:cBhvr additive="repl">
                                        <p:cTn id="7" dur="500"/>
                                        <p:tgtEl>
                                          <p:spTgt spid="337">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37">
                                            <p:txEl>
                                              <p:pRg st="3" end="3"/>
                                            </p:txEl>
                                          </p:spTgt>
                                        </p:tgtEl>
                                        <p:attrNameLst>
                                          <p:attrName>style.visibility</p:attrName>
                                        </p:attrNameLst>
                                      </p:cBhvr>
                                      <p:to>
                                        <p:strVal val="visible"/>
                                      </p:to>
                                    </p:set>
                                    <p:animEffect transition="in" filter="wipe(down)">
                                      <p:cBhvr additive="repl">
                                        <p:cTn id="10" dur="500"/>
                                        <p:tgtEl>
                                          <p:spTgt spid="337">
                                            <p:txEl>
                                              <p:pRg st="3" end="3"/>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37">
                                            <p:txEl>
                                              <p:pRg st="4" end="4"/>
                                            </p:txEl>
                                          </p:spTgt>
                                        </p:tgtEl>
                                        <p:attrNameLst>
                                          <p:attrName>style.visibility</p:attrName>
                                        </p:attrNameLst>
                                      </p:cBhvr>
                                      <p:to>
                                        <p:strVal val="visible"/>
                                      </p:to>
                                    </p:set>
                                    <p:animEffect transition="in" filter="wipe(down)">
                                      <p:cBhvr additive="repl">
                                        <p:cTn id="13" dur="500"/>
                                        <p:tgtEl>
                                          <p:spTgt spid="337">
                                            <p:txEl>
                                              <p:pRg st="4" end="4"/>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37">
                                            <p:txEl>
                                              <p:pRg st="5" end="5"/>
                                            </p:txEl>
                                          </p:spTgt>
                                        </p:tgtEl>
                                        <p:attrNameLst>
                                          <p:attrName>style.visibility</p:attrName>
                                        </p:attrNameLst>
                                      </p:cBhvr>
                                      <p:to>
                                        <p:strVal val="visible"/>
                                      </p:to>
                                    </p:set>
                                    <p:animEffect transition="in" filter="wipe(down)">
                                      <p:cBhvr additive="repl">
                                        <p:cTn id="16" dur="500"/>
                                        <p:tgtEl>
                                          <p:spTgt spid="337">
                                            <p:txEl>
                                              <p:pRg st="5" end="5"/>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37">
                                            <p:txEl>
                                              <p:pRg st="6" end="6"/>
                                            </p:txEl>
                                          </p:spTgt>
                                        </p:tgtEl>
                                        <p:attrNameLst>
                                          <p:attrName>style.visibility</p:attrName>
                                        </p:attrNameLst>
                                      </p:cBhvr>
                                      <p:to>
                                        <p:strVal val="visible"/>
                                      </p:to>
                                    </p:set>
                                    <p:animEffect transition="in" filter="wipe(down)">
                                      <p:cBhvr additive="repl">
                                        <p:cTn id="19" dur="500"/>
                                        <p:tgtEl>
                                          <p:spTgt spid="337">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37">
                                            <p:txEl>
                                              <p:pRg st="8" end="8"/>
                                            </p:txEl>
                                          </p:spTgt>
                                        </p:tgtEl>
                                        <p:attrNameLst>
                                          <p:attrName>style.visibility</p:attrName>
                                        </p:attrNameLst>
                                      </p:cBhvr>
                                      <p:to>
                                        <p:strVal val="visible"/>
                                      </p:to>
                                    </p:set>
                                    <p:animEffect transition="in" filter="wipe(down)">
                                      <p:cBhvr additive="repl">
                                        <p:cTn id="24" dur="500"/>
                                        <p:tgtEl>
                                          <p:spTgt spid="337">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37">
                                            <p:txEl>
                                              <p:pRg st="9" end="9"/>
                                            </p:txEl>
                                          </p:spTgt>
                                        </p:tgtEl>
                                        <p:attrNameLst>
                                          <p:attrName>style.visibility</p:attrName>
                                        </p:attrNameLst>
                                      </p:cBhvr>
                                      <p:to>
                                        <p:strVal val="visible"/>
                                      </p:to>
                                    </p:set>
                                    <p:animEffect transition="in" filter="wipe(down)">
                                      <p:cBhvr additive="repl">
                                        <p:cTn id="29" dur="500"/>
                                        <p:tgtEl>
                                          <p:spTgt spid="33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TextShape 1"/>
          <p:cNvSpPr txBox="1"/>
          <p:nvPr/>
        </p:nvSpPr>
        <p:spPr>
          <a:xfrm>
            <a:off x="1435680" y="274680"/>
            <a:ext cx="7497720" cy="938880"/>
          </a:xfrm>
          <a:prstGeom prst="rect">
            <a:avLst/>
          </a:prstGeom>
          <a:noFill/>
          <a:ln w="0">
            <a:noFill/>
          </a:ln>
        </p:spPr>
        <p:txBody>
          <a:bodyPr lIns="90000" tIns="45000" rIns="90000" bIns="45000" anchor="ctr">
            <a:normAutofit/>
          </a:bodyPr>
          <a:lstStyle/>
          <a:p>
            <a:pPr algn="ctr">
              <a:lnSpc>
                <a:spcPct val="100000"/>
              </a:lnSpc>
            </a:pPr>
            <a:r>
              <a:rPr lang="fr-FR" sz="4300" b="0" strike="noStrike" spc="-1">
                <a:solidFill>
                  <a:srgbClr val="4EAC5C"/>
                </a:solidFill>
                <a:latin typeface="Gill Sans MT"/>
              </a:rPr>
              <a:t>Activité paramédicale</a:t>
            </a:r>
            <a:endParaRPr lang="fr-FR" sz="4300" b="0" strike="noStrike" spc="-1">
              <a:solidFill>
                <a:srgbClr val="000000"/>
              </a:solidFill>
              <a:latin typeface="Gill Sans MT"/>
            </a:endParaRPr>
          </a:p>
        </p:txBody>
      </p:sp>
      <p:sp>
        <p:nvSpPr>
          <p:cNvPr id="341" name="TextShape 2"/>
          <p:cNvSpPr txBox="1"/>
          <p:nvPr/>
        </p:nvSpPr>
        <p:spPr>
          <a:xfrm>
            <a:off x="1403640" y="1124640"/>
            <a:ext cx="7497720" cy="5256360"/>
          </a:xfrm>
          <a:prstGeom prst="rect">
            <a:avLst/>
          </a:prstGeom>
          <a:noFill/>
          <a:ln w="0">
            <a:noFill/>
          </a:ln>
        </p:spPr>
        <p:txBody>
          <a:bodyPr lIns="90000" tIns="45000" rIns="90000" bIns="45000">
            <a:normAutofit lnSpcReduction="10000"/>
          </a:bodyPr>
          <a:lstStyle/>
          <a:p>
            <a:pPr>
              <a:lnSpc>
                <a:spcPct val="100000"/>
              </a:lnSpc>
              <a:spcBef>
                <a:spcPts val="601"/>
              </a:spcBef>
            </a:pPr>
            <a:endParaRPr lang="fr-FR" sz="3200" b="0" strike="noStrike" spc="-1">
              <a:solidFill>
                <a:srgbClr val="000000"/>
              </a:solidFill>
              <a:latin typeface="Gill Sans MT"/>
            </a:endParaRPr>
          </a:p>
          <a:p>
            <a:pPr marL="82440">
              <a:lnSpc>
                <a:spcPct val="100000"/>
              </a:lnSpc>
              <a:spcBef>
                <a:spcPts val="601"/>
              </a:spcBef>
              <a:tabLst>
                <a:tab pos="0" algn="l"/>
              </a:tabLst>
            </a:pPr>
            <a:endParaRPr lang="fr-FR" sz="32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tabLst>
                <a:tab pos="0" algn="l"/>
              </a:tabLst>
            </a:pPr>
            <a:r>
              <a:rPr lang="fr-FR" sz="3200" b="0" strike="noStrike" spc="-1">
                <a:solidFill>
                  <a:srgbClr val="000000"/>
                </a:solidFill>
                <a:latin typeface="Gill Sans MT"/>
              </a:rPr>
              <a:t>Accueil et accompagnement en consultation médicale </a:t>
            </a:r>
          </a:p>
          <a:p>
            <a:pPr marL="365760" indent="-282960">
              <a:lnSpc>
                <a:spcPct val="100000"/>
              </a:lnSpc>
              <a:spcBef>
                <a:spcPts val="601"/>
              </a:spcBef>
              <a:buClr>
                <a:srgbClr val="3891A7"/>
              </a:buClr>
              <a:buSzPct val="80000"/>
              <a:buFont typeface="Wingdings 2" charset="2"/>
              <a:buChar char=""/>
              <a:tabLst>
                <a:tab pos="0" algn="l"/>
              </a:tabLst>
            </a:pPr>
            <a:r>
              <a:rPr lang="fr-FR" sz="3200" b="0" strike="noStrike" spc="-1">
                <a:solidFill>
                  <a:srgbClr val="000000"/>
                </a:solidFill>
                <a:latin typeface="Gill Sans MT"/>
              </a:rPr>
              <a:t>Coordonner et accompagner les personnes dans les prises de rendez-vous lorsque les soins ne sont pas réalisables à la PASS</a:t>
            </a:r>
          </a:p>
          <a:p>
            <a:pPr marL="365760" indent="-282960">
              <a:lnSpc>
                <a:spcPct val="100000"/>
              </a:lnSpc>
              <a:spcBef>
                <a:spcPts val="601"/>
              </a:spcBef>
              <a:buClr>
                <a:srgbClr val="3891A7"/>
              </a:buClr>
              <a:buSzPct val="80000"/>
              <a:buFont typeface="Wingdings 2" charset="2"/>
              <a:buChar char=""/>
              <a:tabLst>
                <a:tab pos="0" algn="l"/>
              </a:tabLst>
            </a:pPr>
            <a:r>
              <a:rPr lang="fr-FR" sz="3200" b="0" strike="noStrike" spc="-1">
                <a:solidFill>
                  <a:srgbClr val="000000"/>
                </a:solidFill>
                <a:latin typeface="Gill Sans MT"/>
              </a:rPr>
              <a:t>Coordination auprès des partenaires pour le suivi médical du patient</a:t>
            </a:r>
          </a:p>
        </p:txBody>
      </p:sp>
      <p:pic>
        <p:nvPicPr>
          <p:cNvPr id="342" name="Image 2"/>
          <p:cNvPicPr/>
          <p:nvPr/>
        </p:nvPicPr>
        <p:blipFill>
          <a:blip r:embed="rId3"/>
          <a:stretch/>
        </p:blipFill>
        <p:spPr>
          <a:xfrm>
            <a:off x="1187640" y="273240"/>
            <a:ext cx="1351440" cy="1340280"/>
          </a:xfrm>
          <a:prstGeom prst="rect">
            <a:avLst/>
          </a:prstGeom>
          <a:ln w="0">
            <a:noFill/>
          </a:ln>
        </p:spPr>
      </p:pic>
      <p:pic>
        <p:nvPicPr>
          <p:cNvPr id="343" name="Image 3"/>
          <p:cNvPicPr/>
          <p:nvPr/>
        </p:nvPicPr>
        <p:blipFill>
          <a:blip r:embed="rId4"/>
          <a:stretch/>
        </p:blipFill>
        <p:spPr>
          <a:xfrm>
            <a:off x="7812360" y="145800"/>
            <a:ext cx="1089000" cy="10890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1">
                                            <p:txEl>
                                              <p:pRg st="2" end="2"/>
                                            </p:txEl>
                                          </p:spTgt>
                                        </p:tgtEl>
                                        <p:attrNameLst>
                                          <p:attrName>style.visibility</p:attrName>
                                        </p:attrNameLst>
                                      </p:cBhvr>
                                      <p:to>
                                        <p:strVal val="visible"/>
                                      </p:to>
                                    </p:set>
                                    <p:anim calcmode="lin" valueType="num">
                                      <p:cBhvr additive="repl">
                                        <p:cTn id="7" dur="500" fill="hold"/>
                                        <p:tgtEl>
                                          <p:spTgt spid="341">
                                            <p:txEl>
                                              <p:pRg st="2" end="2"/>
                                            </p:txEl>
                                          </p:spTgt>
                                        </p:tgtEl>
                                        <p:attrNameLst>
                                          <p:attrName>ppt_x</p:attrName>
                                        </p:attrNameLst>
                                      </p:cBhvr>
                                      <p:tavLst>
                                        <p:tav tm="0">
                                          <p:val>
                                            <p:strVal val="#ppt_x"/>
                                          </p:val>
                                        </p:tav>
                                        <p:tav tm="100000">
                                          <p:val>
                                            <p:strVal val="#ppt_x"/>
                                          </p:val>
                                        </p:tav>
                                      </p:tavLst>
                                    </p:anim>
                                    <p:anim calcmode="lin" valueType="num">
                                      <p:cBhvr additive="repl">
                                        <p:cTn id="8" dur="500" fill="hold"/>
                                        <p:tgtEl>
                                          <p:spTgt spid="34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1">
                                            <p:txEl>
                                              <p:pRg st="3" end="3"/>
                                            </p:txEl>
                                          </p:spTgt>
                                        </p:tgtEl>
                                        <p:attrNameLst>
                                          <p:attrName>style.visibility</p:attrName>
                                        </p:attrNameLst>
                                      </p:cBhvr>
                                      <p:to>
                                        <p:strVal val="visible"/>
                                      </p:to>
                                    </p:set>
                                    <p:anim calcmode="lin" valueType="num">
                                      <p:cBhvr additive="repl">
                                        <p:cTn id="13" dur="500" fill="hold"/>
                                        <p:tgtEl>
                                          <p:spTgt spid="341">
                                            <p:txEl>
                                              <p:pRg st="3" end="3"/>
                                            </p:txEl>
                                          </p:spTgt>
                                        </p:tgtEl>
                                        <p:attrNameLst>
                                          <p:attrName>ppt_x</p:attrName>
                                        </p:attrNameLst>
                                      </p:cBhvr>
                                      <p:tavLst>
                                        <p:tav tm="0">
                                          <p:val>
                                            <p:strVal val="#ppt_x"/>
                                          </p:val>
                                        </p:tav>
                                        <p:tav tm="100000">
                                          <p:val>
                                            <p:strVal val="#ppt_x"/>
                                          </p:val>
                                        </p:tav>
                                      </p:tavLst>
                                    </p:anim>
                                    <p:anim calcmode="lin" valueType="num">
                                      <p:cBhvr additive="repl">
                                        <p:cTn id="14" dur="500" fill="hold"/>
                                        <p:tgtEl>
                                          <p:spTgt spid="34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1">
                                            <p:txEl>
                                              <p:pRg st="4" end="4"/>
                                            </p:txEl>
                                          </p:spTgt>
                                        </p:tgtEl>
                                        <p:attrNameLst>
                                          <p:attrName>style.visibility</p:attrName>
                                        </p:attrNameLst>
                                      </p:cBhvr>
                                      <p:to>
                                        <p:strVal val="visible"/>
                                      </p:to>
                                    </p:set>
                                    <p:anim calcmode="lin" valueType="num">
                                      <p:cBhvr additive="repl">
                                        <p:cTn id="19" dur="500" fill="hold"/>
                                        <p:tgtEl>
                                          <p:spTgt spid="341">
                                            <p:txEl>
                                              <p:pRg st="4" end="4"/>
                                            </p:txEl>
                                          </p:spTgt>
                                        </p:tgtEl>
                                        <p:attrNameLst>
                                          <p:attrName>ppt_x</p:attrName>
                                        </p:attrNameLst>
                                      </p:cBhvr>
                                      <p:tavLst>
                                        <p:tav tm="0">
                                          <p:val>
                                            <p:strVal val="#ppt_x"/>
                                          </p:val>
                                        </p:tav>
                                        <p:tav tm="100000">
                                          <p:val>
                                            <p:strVal val="#ppt_x"/>
                                          </p:val>
                                        </p:tav>
                                      </p:tavLst>
                                    </p:anim>
                                    <p:anim calcmode="lin" valueType="num">
                                      <p:cBhvr additive="repl">
                                        <p:cTn id="20" dur="500" fill="hold"/>
                                        <p:tgtEl>
                                          <p:spTgt spid="34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TextShape 1"/>
          <p:cNvSpPr txBox="1"/>
          <p:nvPr/>
        </p:nvSpPr>
        <p:spPr>
          <a:xfrm>
            <a:off x="1435680" y="274680"/>
            <a:ext cx="7497720" cy="921600"/>
          </a:xfrm>
          <a:prstGeom prst="rect">
            <a:avLst/>
          </a:prstGeom>
          <a:noFill/>
          <a:ln w="0">
            <a:noFill/>
          </a:ln>
        </p:spPr>
        <p:txBody>
          <a:bodyPr lIns="90000" tIns="45000" rIns="90000" bIns="45000" anchor="ctr">
            <a:noAutofit/>
          </a:bodyPr>
          <a:lstStyle/>
          <a:p>
            <a:pPr algn="ctr">
              <a:lnSpc>
                <a:spcPct val="100000"/>
              </a:lnSpc>
            </a:pPr>
            <a:r>
              <a:rPr lang="fr-FR" sz="4300" b="0" strike="noStrike" spc="-1">
                <a:solidFill>
                  <a:srgbClr val="4EAC5C"/>
                </a:solidFill>
                <a:latin typeface="Gill Sans MT"/>
              </a:rPr>
              <a:t>Activité paramédicale</a:t>
            </a:r>
            <a:endParaRPr lang="fr-FR" sz="4300" b="0" strike="noStrike" spc="-1">
              <a:solidFill>
                <a:srgbClr val="000000"/>
              </a:solidFill>
              <a:latin typeface="Gill Sans MT"/>
            </a:endParaRPr>
          </a:p>
        </p:txBody>
      </p:sp>
      <p:sp>
        <p:nvSpPr>
          <p:cNvPr id="345" name="TextShape 2"/>
          <p:cNvSpPr txBox="1"/>
          <p:nvPr/>
        </p:nvSpPr>
        <p:spPr>
          <a:xfrm>
            <a:off x="1435680" y="1447920"/>
            <a:ext cx="7497720" cy="4800240"/>
          </a:xfrm>
          <a:prstGeom prst="rect">
            <a:avLst/>
          </a:prstGeom>
          <a:noFill/>
          <a:ln w="0">
            <a:noFill/>
          </a:ln>
        </p:spPr>
        <p:txBody>
          <a:bodyPr lIns="90000" tIns="45000" rIns="90000" bIns="45000">
            <a:normAutofit/>
          </a:bodyPr>
          <a:lstStyle/>
          <a:p>
            <a:pPr>
              <a:lnSpc>
                <a:spcPct val="100000"/>
              </a:lnSpc>
              <a:spcBef>
                <a:spcPts val="601"/>
              </a:spcBef>
            </a:pPr>
            <a:endParaRPr lang="fr-FR" sz="32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Délivrer les traitements et expliquer les traitements à la personne</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Réaliser les soins sur prescription médicale (bilan sanguin, pansements, prise de constantes, « ECG, acte délégué sur prescription », injection sous cutanés ou intramusculaires)</a:t>
            </a:r>
          </a:p>
          <a:p>
            <a:pPr>
              <a:lnSpc>
                <a:spcPct val="100000"/>
              </a:lnSpc>
              <a:spcBef>
                <a:spcPts val="601"/>
              </a:spcBef>
            </a:pPr>
            <a:endParaRPr lang="fr-FR" sz="3200" b="0" strike="noStrike" spc="-1">
              <a:solidFill>
                <a:srgbClr val="000000"/>
              </a:solidFill>
              <a:latin typeface="Gill Sans MT"/>
            </a:endParaRPr>
          </a:p>
          <a:p>
            <a:pPr>
              <a:lnSpc>
                <a:spcPct val="100000"/>
              </a:lnSpc>
              <a:spcBef>
                <a:spcPts val="601"/>
              </a:spcBef>
            </a:pPr>
            <a:endParaRPr lang="fr-FR" sz="3200" b="0" strike="noStrike" spc="-1">
              <a:solidFill>
                <a:srgbClr val="000000"/>
              </a:solidFill>
              <a:latin typeface="Gill Sans MT"/>
            </a:endParaRPr>
          </a:p>
        </p:txBody>
      </p:sp>
      <p:pic>
        <p:nvPicPr>
          <p:cNvPr id="346" name="Image 5"/>
          <p:cNvPicPr/>
          <p:nvPr/>
        </p:nvPicPr>
        <p:blipFill>
          <a:blip r:embed="rId3"/>
          <a:stretch/>
        </p:blipFill>
        <p:spPr>
          <a:xfrm>
            <a:off x="1187640" y="273240"/>
            <a:ext cx="1351440" cy="1340280"/>
          </a:xfrm>
          <a:prstGeom prst="rect">
            <a:avLst/>
          </a:prstGeom>
          <a:ln w="0">
            <a:noFill/>
          </a:ln>
        </p:spPr>
      </p:pic>
      <p:pic>
        <p:nvPicPr>
          <p:cNvPr id="347" name="Image 6"/>
          <p:cNvPicPr/>
          <p:nvPr/>
        </p:nvPicPr>
        <p:blipFill>
          <a:blip r:embed="rId4"/>
          <a:stretch/>
        </p:blipFill>
        <p:spPr>
          <a:xfrm>
            <a:off x="7812360" y="145800"/>
            <a:ext cx="1089000" cy="10890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5">
                                            <p:txEl>
                                              <p:pRg st="1" end="1"/>
                                            </p:txEl>
                                          </p:spTgt>
                                        </p:tgtEl>
                                        <p:attrNameLst>
                                          <p:attrName>style.visibility</p:attrName>
                                        </p:attrNameLst>
                                      </p:cBhvr>
                                      <p:to>
                                        <p:strVal val="visible"/>
                                      </p:to>
                                    </p:set>
                                    <p:anim calcmode="lin" valueType="num">
                                      <p:cBhvr additive="repl">
                                        <p:cTn id="7" dur="500" fill="hold"/>
                                        <p:tgtEl>
                                          <p:spTgt spid="345">
                                            <p:txEl>
                                              <p:pRg st="1" end="1"/>
                                            </p:txEl>
                                          </p:spTgt>
                                        </p:tgtEl>
                                        <p:attrNameLst>
                                          <p:attrName>ppt_x</p:attrName>
                                        </p:attrNameLst>
                                      </p:cBhvr>
                                      <p:tavLst>
                                        <p:tav tm="0">
                                          <p:val>
                                            <p:strVal val="#ppt_x"/>
                                          </p:val>
                                        </p:tav>
                                        <p:tav tm="100000">
                                          <p:val>
                                            <p:strVal val="#ppt_x"/>
                                          </p:val>
                                        </p:tav>
                                      </p:tavLst>
                                    </p:anim>
                                    <p:anim calcmode="lin" valueType="num">
                                      <p:cBhvr additive="repl">
                                        <p:cTn id="8" dur="500" fill="hold"/>
                                        <p:tgtEl>
                                          <p:spTgt spid="34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5">
                                            <p:txEl>
                                              <p:pRg st="2" end="2"/>
                                            </p:txEl>
                                          </p:spTgt>
                                        </p:tgtEl>
                                        <p:attrNameLst>
                                          <p:attrName>style.visibility</p:attrName>
                                        </p:attrNameLst>
                                      </p:cBhvr>
                                      <p:to>
                                        <p:strVal val="visible"/>
                                      </p:to>
                                    </p:set>
                                    <p:anim calcmode="lin" valueType="num">
                                      <p:cBhvr additive="repl">
                                        <p:cTn id="13" dur="500" fill="hold"/>
                                        <p:tgtEl>
                                          <p:spTgt spid="345">
                                            <p:txEl>
                                              <p:pRg st="2" end="2"/>
                                            </p:txEl>
                                          </p:spTgt>
                                        </p:tgtEl>
                                        <p:attrNameLst>
                                          <p:attrName>ppt_x</p:attrName>
                                        </p:attrNameLst>
                                      </p:cBhvr>
                                      <p:tavLst>
                                        <p:tav tm="0">
                                          <p:val>
                                            <p:strVal val="#ppt_x"/>
                                          </p:val>
                                        </p:tav>
                                        <p:tav tm="100000">
                                          <p:val>
                                            <p:strVal val="#ppt_x"/>
                                          </p:val>
                                        </p:tav>
                                      </p:tavLst>
                                    </p:anim>
                                    <p:anim calcmode="lin" valueType="num">
                                      <p:cBhvr additive="repl">
                                        <p:cTn id="14" dur="500" fill="hold"/>
                                        <p:tgtEl>
                                          <p:spTgt spid="34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TextShape 1"/>
          <p:cNvSpPr txBox="1"/>
          <p:nvPr/>
        </p:nvSpPr>
        <p:spPr>
          <a:xfrm>
            <a:off x="1435680" y="274680"/>
            <a:ext cx="7497720" cy="1142640"/>
          </a:xfrm>
          <a:prstGeom prst="rect">
            <a:avLst/>
          </a:prstGeom>
          <a:noFill/>
          <a:ln w="0">
            <a:noFill/>
          </a:ln>
        </p:spPr>
        <p:txBody>
          <a:bodyPr lIns="90000" tIns="45000" rIns="90000" bIns="45000" anchor="ctr">
            <a:noAutofit/>
          </a:bodyPr>
          <a:lstStyle/>
          <a:p>
            <a:pPr algn="ctr">
              <a:lnSpc>
                <a:spcPct val="100000"/>
              </a:lnSpc>
            </a:pPr>
            <a:r>
              <a:rPr lang="fr-FR" sz="4300" b="0" strike="noStrike" spc="-1">
                <a:solidFill>
                  <a:srgbClr val="4EAC5C"/>
                </a:solidFill>
                <a:latin typeface="Gill Sans MT"/>
              </a:rPr>
              <a:t>Activité sociale</a:t>
            </a:r>
            <a:endParaRPr lang="fr-FR" sz="4300" b="0" strike="noStrike" spc="-1">
              <a:solidFill>
                <a:srgbClr val="000000"/>
              </a:solidFill>
              <a:latin typeface="Gill Sans MT"/>
            </a:endParaRPr>
          </a:p>
        </p:txBody>
      </p:sp>
      <p:sp>
        <p:nvSpPr>
          <p:cNvPr id="349" name="TextShape 2"/>
          <p:cNvSpPr txBox="1"/>
          <p:nvPr/>
        </p:nvSpPr>
        <p:spPr>
          <a:xfrm>
            <a:off x="1435680" y="1854360"/>
            <a:ext cx="7497720" cy="4393440"/>
          </a:xfrm>
          <a:prstGeom prst="rect">
            <a:avLst/>
          </a:prstGeom>
          <a:noFill/>
          <a:ln w="0">
            <a:noFill/>
          </a:ln>
        </p:spPr>
        <p:txBody>
          <a:bodyPr lIns="90000" tIns="45000" rIns="90000" bIns="45000">
            <a:noAutofit/>
          </a:bodyPr>
          <a:lstStyle/>
          <a:p>
            <a:pPr marL="82440" algn="ctr">
              <a:lnSpc>
                <a:spcPct val="100000"/>
              </a:lnSpc>
              <a:spcBef>
                <a:spcPts val="601"/>
              </a:spcBef>
              <a:tabLst>
                <a:tab pos="0" algn="l"/>
              </a:tabLst>
            </a:pPr>
            <a:r>
              <a:rPr lang="fr-FR" sz="3200" b="0" strike="noStrike" spc="-1">
                <a:solidFill>
                  <a:srgbClr val="92D050"/>
                </a:solidFill>
                <a:latin typeface="Gill Sans MT"/>
              </a:rPr>
              <a:t>Auprès du public :</a:t>
            </a:r>
            <a:endParaRPr lang="fr-FR" sz="3200" b="0" strike="noStrike" spc="-1">
              <a:solidFill>
                <a:srgbClr val="000000"/>
              </a:solidFill>
              <a:latin typeface="Gill Sans MT"/>
            </a:endParaRPr>
          </a:p>
          <a:p>
            <a:pPr>
              <a:lnSpc>
                <a:spcPct val="100000"/>
              </a:lnSpc>
              <a:spcBef>
                <a:spcPts val="601"/>
              </a:spcBef>
              <a:tabLst>
                <a:tab pos="0" algn="l"/>
              </a:tabLst>
            </a:pPr>
            <a:endParaRPr lang="fr-FR" sz="3200" b="0" strike="noStrike" spc="-1">
              <a:solidFill>
                <a:srgbClr val="000000"/>
              </a:solidFill>
              <a:latin typeface="Gill Sans MT"/>
            </a:endParaRPr>
          </a:p>
          <a:p>
            <a:pPr marL="365760" indent="-282960">
              <a:lnSpc>
                <a:spcPct val="100000"/>
              </a:lnSpc>
              <a:spcBef>
                <a:spcPts val="601"/>
              </a:spcBef>
              <a:buClr>
                <a:srgbClr val="3891A7"/>
              </a:buClr>
              <a:buSzPct val="80000"/>
              <a:buFont typeface="Arial"/>
              <a:buChar char="•"/>
              <a:tabLst>
                <a:tab pos="0" algn="l"/>
              </a:tabLst>
            </a:pPr>
            <a:r>
              <a:rPr lang="fr-FR" sz="3200" b="0" strike="noStrike" spc="-1">
                <a:solidFill>
                  <a:srgbClr val="000000"/>
                </a:solidFill>
                <a:latin typeface="Gill Sans MT"/>
              </a:rPr>
              <a:t>Accueil</a:t>
            </a:r>
          </a:p>
          <a:p>
            <a:pPr marL="365760" indent="-282960">
              <a:lnSpc>
                <a:spcPct val="100000"/>
              </a:lnSpc>
              <a:spcBef>
                <a:spcPts val="601"/>
              </a:spcBef>
              <a:buClr>
                <a:srgbClr val="3891A7"/>
              </a:buClr>
              <a:buSzPct val="80000"/>
              <a:buFont typeface="Arial"/>
              <a:buChar char="•"/>
              <a:tabLst>
                <a:tab pos="0" algn="l"/>
              </a:tabLst>
            </a:pPr>
            <a:r>
              <a:rPr lang="fr-FR" sz="3200" b="0" strike="noStrike" spc="-1">
                <a:solidFill>
                  <a:srgbClr val="000000"/>
                </a:solidFill>
                <a:latin typeface="Gill Sans MT"/>
              </a:rPr>
              <a:t>Entretien d’évaluation</a:t>
            </a:r>
          </a:p>
          <a:p>
            <a:pPr marL="365760" indent="-282960">
              <a:lnSpc>
                <a:spcPct val="100000"/>
              </a:lnSpc>
              <a:spcBef>
                <a:spcPts val="601"/>
              </a:spcBef>
              <a:buClr>
                <a:srgbClr val="3891A7"/>
              </a:buClr>
              <a:buSzPct val="80000"/>
              <a:buFont typeface="Arial"/>
              <a:buChar char="•"/>
              <a:tabLst>
                <a:tab pos="0" algn="l"/>
              </a:tabLst>
            </a:pPr>
            <a:r>
              <a:rPr lang="fr-FR" sz="3200" b="0" strike="noStrike" spc="-1">
                <a:solidFill>
                  <a:srgbClr val="000000"/>
                </a:solidFill>
                <a:latin typeface="Gill Sans MT"/>
              </a:rPr>
              <a:t>Accompagnement et orientation</a:t>
            </a:r>
          </a:p>
          <a:p>
            <a:pPr marL="365760" indent="-282960">
              <a:lnSpc>
                <a:spcPct val="100000"/>
              </a:lnSpc>
              <a:spcBef>
                <a:spcPts val="601"/>
              </a:spcBef>
              <a:buClr>
                <a:srgbClr val="3891A7"/>
              </a:buClr>
              <a:buSzPct val="80000"/>
              <a:buFont typeface="Arial"/>
              <a:buChar char="•"/>
              <a:tabLst>
                <a:tab pos="0" algn="l"/>
              </a:tabLst>
            </a:pPr>
            <a:r>
              <a:rPr lang="fr-FR" sz="3200" b="0" strike="noStrike" spc="-1">
                <a:solidFill>
                  <a:srgbClr val="000000"/>
                </a:solidFill>
                <a:latin typeface="Gill Sans MT"/>
              </a:rPr>
              <a:t>Suivi des démarches d’ouverture de droits</a:t>
            </a:r>
          </a:p>
        </p:txBody>
      </p:sp>
      <p:pic>
        <p:nvPicPr>
          <p:cNvPr id="350" name="Image 2"/>
          <p:cNvPicPr/>
          <p:nvPr/>
        </p:nvPicPr>
        <p:blipFill>
          <a:blip r:embed="rId3"/>
          <a:stretch/>
        </p:blipFill>
        <p:spPr>
          <a:xfrm>
            <a:off x="1331640" y="404640"/>
            <a:ext cx="1979280" cy="1319400"/>
          </a:xfrm>
          <a:prstGeom prst="rect">
            <a:avLst/>
          </a:prstGeom>
          <a:ln w="0">
            <a:noFill/>
          </a:ln>
        </p:spPr>
      </p:pic>
      <p:pic>
        <p:nvPicPr>
          <p:cNvPr id="351" name="Image 3"/>
          <p:cNvPicPr/>
          <p:nvPr/>
        </p:nvPicPr>
        <p:blipFill>
          <a:blip r:embed="rId4"/>
          <a:stretch/>
        </p:blipFill>
        <p:spPr>
          <a:xfrm>
            <a:off x="7308360" y="361080"/>
            <a:ext cx="1441440" cy="14598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9">
                                            <p:txEl>
                                              <p:pRg st="0" end="0"/>
                                            </p:txEl>
                                          </p:spTgt>
                                        </p:tgtEl>
                                        <p:attrNameLst>
                                          <p:attrName>style.visibility</p:attrName>
                                        </p:attrNameLst>
                                      </p:cBhvr>
                                      <p:to>
                                        <p:strVal val="visible"/>
                                      </p:to>
                                    </p:set>
                                    <p:anim calcmode="lin" valueType="num">
                                      <p:cBhvr additive="repl">
                                        <p:cTn id="7" dur="500" fill="hold"/>
                                        <p:tgtEl>
                                          <p:spTgt spid="349">
                                            <p:txEl>
                                              <p:pRg st="0" end="0"/>
                                            </p:txEl>
                                          </p:spTgt>
                                        </p:tgtEl>
                                        <p:attrNameLst>
                                          <p:attrName>ppt_x</p:attrName>
                                        </p:attrNameLst>
                                      </p:cBhvr>
                                      <p:tavLst>
                                        <p:tav tm="0">
                                          <p:val>
                                            <p:strVal val="#ppt_x"/>
                                          </p:val>
                                        </p:tav>
                                        <p:tav tm="100000">
                                          <p:val>
                                            <p:strVal val="#ppt_x"/>
                                          </p:val>
                                        </p:tav>
                                      </p:tavLst>
                                    </p:anim>
                                    <p:anim calcmode="lin" valueType="num">
                                      <p:cBhvr additive="repl">
                                        <p:cTn id="8" dur="500" fill="hold"/>
                                        <p:tgtEl>
                                          <p:spTgt spid="34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9">
                                            <p:txEl>
                                              <p:pRg st="2" end="2"/>
                                            </p:txEl>
                                          </p:spTgt>
                                        </p:tgtEl>
                                        <p:attrNameLst>
                                          <p:attrName>style.visibility</p:attrName>
                                        </p:attrNameLst>
                                      </p:cBhvr>
                                      <p:to>
                                        <p:strVal val="visible"/>
                                      </p:to>
                                    </p:set>
                                    <p:anim calcmode="lin" valueType="num">
                                      <p:cBhvr additive="repl">
                                        <p:cTn id="13" dur="500" fill="hold"/>
                                        <p:tgtEl>
                                          <p:spTgt spid="349">
                                            <p:txEl>
                                              <p:pRg st="2" end="2"/>
                                            </p:txEl>
                                          </p:spTgt>
                                        </p:tgtEl>
                                        <p:attrNameLst>
                                          <p:attrName>ppt_x</p:attrName>
                                        </p:attrNameLst>
                                      </p:cBhvr>
                                      <p:tavLst>
                                        <p:tav tm="0">
                                          <p:val>
                                            <p:strVal val="#ppt_x"/>
                                          </p:val>
                                        </p:tav>
                                        <p:tav tm="100000">
                                          <p:val>
                                            <p:strVal val="#ppt_x"/>
                                          </p:val>
                                        </p:tav>
                                      </p:tavLst>
                                    </p:anim>
                                    <p:anim calcmode="lin" valueType="num">
                                      <p:cBhvr additive="repl">
                                        <p:cTn id="14" dur="500" fill="hold"/>
                                        <p:tgtEl>
                                          <p:spTgt spid="34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9">
                                            <p:txEl>
                                              <p:pRg st="3" end="3"/>
                                            </p:txEl>
                                          </p:spTgt>
                                        </p:tgtEl>
                                        <p:attrNameLst>
                                          <p:attrName>style.visibility</p:attrName>
                                        </p:attrNameLst>
                                      </p:cBhvr>
                                      <p:to>
                                        <p:strVal val="visible"/>
                                      </p:to>
                                    </p:set>
                                    <p:anim calcmode="lin" valueType="num">
                                      <p:cBhvr additive="repl">
                                        <p:cTn id="19" dur="500" fill="hold"/>
                                        <p:tgtEl>
                                          <p:spTgt spid="349">
                                            <p:txEl>
                                              <p:pRg st="3" end="3"/>
                                            </p:txEl>
                                          </p:spTgt>
                                        </p:tgtEl>
                                        <p:attrNameLst>
                                          <p:attrName>ppt_x</p:attrName>
                                        </p:attrNameLst>
                                      </p:cBhvr>
                                      <p:tavLst>
                                        <p:tav tm="0">
                                          <p:val>
                                            <p:strVal val="#ppt_x"/>
                                          </p:val>
                                        </p:tav>
                                        <p:tav tm="100000">
                                          <p:val>
                                            <p:strVal val="#ppt_x"/>
                                          </p:val>
                                        </p:tav>
                                      </p:tavLst>
                                    </p:anim>
                                    <p:anim calcmode="lin" valueType="num">
                                      <p:cBhvr additive="repl">
                                        <p:cTn id="20" dur="500" fill="hold"/>
                                        <p:tgtEl>
                                          <p:spTgt spid="34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49">
                                            <p:txEl>
                                              <p:pRg st="4" end="4"/>
                                            </p:txEl>
                                          </p:spTgt>
                                        </p:tgtEl>
                                        <p:attrNameLst>
                                          <p:attrName>style.visibility</p:attrName>
                                        </p:attrNameLst>
                                      </p:cBhvr>
                                      <p:to>
                                        <p:strVal val="visible"/>
                                      </p:to>
                                    </p:set>
                                    <p:anim calcmode="lin" valueType="num">
                                      <p:cBhvr additive="repl">
                                        <p:cTn id="25" dur="500" fill="hold"/>
                                        <p:tgtEl>
                                          <p:spTgt spid="349">
                                            <p:txEl>
                                              <p:pRg st="4" end="4"/>
                                            </p:txEl>
                                          </p:spTgt>
                                        </p:tgtEl>
                                        <p:attrNameLst>
                                          <p:attrName>ppt_x</p:attrName>
                                        </p:attrNameLst>
                                      </p:cBhvr>
                                      <p:tavLst>
                                        <p:tav tm="0">
                                          <p:val>
                                            <p:strVal val="#ppt_x"/>
                                          </p:val>
                                        </p:tav>
                                        <p:tav tm="100000">
                                          <p:val>
                                            <p:strVal val="#ppt_x"/>
                                          </p:val>
                                        </p:tav>
                                      </p:tavLst>
                                    </p:anim>
                                    <p:anim calcmode="lin" valueType="num">
                                      <p:cBhvr additive="repl">
                                        <p:cTn id="26" dur="500" fill="hold"/>
                                        <p:tgtEl>
                                          <p:spTgt spid="34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9">
                                            <p:txEl>
                                              <p:pRg st="5" end="5"/>
                                            </p:txEl>
                                          </p:spTgt>
                                        </p:tgtEl>
                                        <p:attrNameLst>
                                          <p:attrName>style.visibility</p:attrName>
                                        </p:attrNameLst>
                                      </p:cBhvr>
                                      <p:to>
                                        <p:strVal val="visible"/>
                                      </p:to>
                                    </p:set>
                                    <p:anim calcmode="lin" valueType="num">
                                      <p:cBhvr additive="repl">
                                        <p:cTn id="31" dur="500" fill="hold"/>
                                        <p:tgtEl>
                                          <p:spTgt spid="349">
                                            <p:txEl>
                                              <p:pRg st="5" end="5"/>
                                            </p:txEl>
                                          </p:spTgt>
                                        </p:tgtEl>
                                        <p:attrNameLst>
                                          <p:attrName>ppt_x</p:attrName>
                                        </p:attrNameLst>
                                      </p:cBhvr>
                                      <p:tavLst>
                                        <p:tav tm="0">
                                          <p:val>
                                            <p:strVal val="#ppt_x"/>
                                          </p:val>
                                        </p:tav>
                                        <p:tav tm="100000">
                                          <p:val>
                                            <p:strVal val="#ppt_x"/>
                                          </p:val>
                                        </p:tav>
                                      </p:tavLst>
                                    </p:anim>
                                    <p:anim calcmode="lin" valueType="num">
                                      <p:cBhvr additive="repl">
                                        <p:cTn id="32" dur="500" fill="hold"/>
                                        <p:tgtEl>
                                          <p:spTgt spid="34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TextShape 1"/>
          <p:cNvSpPr txBox="1"/>
          <p:nvPr/>
        </p:nvSpPr>
        <p:spPr>
          <a:xfrm>
            <a:off x="1435680" y="548640"/>
            <a:ext cx="7497720" cy="1142640"/>
          </a:xfrm>
          <a:prstGeom prst="rect">
            <a:avLst/>
          </a:prstGeom>
          <a:noFill/>
          <a:ln w="0">
            <a:noFill/>
          </a:ln>
        </p:spPr>
        <p:txBody>
          <a:bodyPr lIns="90000" tIns="45000" rIns="90000" bIns="45000" anchor="ctr">
            <a:noAutofit/>
          </a:bodyPr>
          <a:lstStyle/>
          <a:p>
            <a:pPr algn="ctr">
              <a:lnSpc>
                <a:spcPct val="100000"/>
              </a:lnSpc>
            </a:pPr>
            <a:r>
              <a:rPr lang="fr-FR" sz="4300" b="0" strike="noStrike" spc="-1">
                <a:solidFill>
                  <a:srgbClr val="4EAC5C"/>
                </a:solidFill>
                <a:latin typeface="Gill Sans MT"/>
              </a:rPr>
              <a:t>ORIENTATION</a:t>
            </a:r>
            <a:r>
              <a:t/>
            </a:r>
            <a:br/>
            <a:endParaRPr lang="fr-FR" sz="4300" b="0" strike="noStrike" spc="-1">
              <a:solidFill>
                <a:srgbClr val="000000"/>
              </a:solidFill>
              <a:latin typeface="Gill Sans MT"/>
            </a:endParaRPr>
          </a:p>
        </p:txBody>
      </p:sp>
      <p:sp>
        <p:nvSpPr>
          <p:cNvPr id="353" name="TextShape 2"/>
          <p:cNvSpPr txBox="1"/>
          <p:nvPr/>
        </p:nvSpPr>
        <p:spPr>
          <a:xfrm>
            <a:off x="1435680" y="1447920"/>
            <a:ext cx="7497720" cy="4800240"/>
          </a:xfrm>
          <a:prstGeom prst="rect">
            <a:avLst/>
          </a:prstGeom>
          <a:noFill/>
          <a:ln w="0">
            <a:noFill/>
          </a:ln>
        </p:spPr>
        <p:txBody>
          <a:bodyPr lIns="90000" tIns="45000" rIns="90000" bIns="45000">
            <a:normAutofit fontScale="75000" lnSpcReduction="10000"/>
          </a:bodyPr>
          <a:lstStyle/>
          <a:p>
            <a:pPr marL="82440" algn="ctr">
              <a:lnSpc>
                <a:spcPct val="100000"/>
              </a:lnSpc>
              <a:spcBef>
                <a:spcPts val="601"/>
              </a:spcBef>
              <a:tabLst>
                <a:tab pos="0" algn="l"/>
              </a:tabLst>
            </a:pPr>
            <a:endParaRPr lang="fr-FR" sz="3200" b="0" strike="noStrike" spc="-1">
              <a:solidFill>
                <a:srgbClr val="000000"/>
              </a:solidFill>
              <a:latin typeface="Gill Sans MT"/>
            </a:endParaRPr>
          </a:p>
          <a:p>
            <a:pPr marL="82440" algn="ctr">
              <a:lnSpc>
                <a:spcPct val="100000"/>
              </a:lnSpc>
              <a:spcBef>
                <a:spcPts val="601"/>
              </a:spcBef>
              <a:tabLst>
                <a:tab pos="0" algn="l"/>
              </a:tabLst>
            </a:pPr>
            <a:r>
              <a:rPr lang="fr-FR" sz="3300" b="0" strike="noStrike" spc="-1">
                <a:solidFill>
                  <a:srgbClr val="000000"/>
                </a:solidFill>
                <a:latin typeface="Gill Sans MT"/>
              </a:rPr>
              <a:t>Sur l’année 2025, nous avons eu une augmentation concernant des femmes avec un suivi de grossesse. Elles nous ont été principalement orientées par le service gynécologie et la mission locale. </a:t>
            </a:r>
          </a:p>
          <a:p>
            <a:pPr marL="82440" algn="ctr">
              <a:lnSpc>
                <a:spcPct val="100000"/>
              </a:lnSpc>
              <a:spcBef>
                <a:spcPts val="601"/>
              </a:spcBef>
              <a:tabLst>
                <a:tab pos="0" algn="l"/>
              </a:tabLst>
            </a:pPr>
            <a:r>
              <a:rPr lang="fr-FR" sz="3300" b="0" strike="noStrike" spc="-1">
                <a:solidFill>
                  <a:srgbClr val="000000"/>
                </a:solidFill>
                <a:latin typeface="Gill Sans MT"/>
              </a:rPr>
              <a:t>Un contact et une orientation peut être faite avec la DTAS et la PMI.</a:t>
            </a:r>
          </a:p>
          <a:p>
            <a:pPr marL="82440" algn="ctr">
              <a:lnSpc>
                <a:spcPct val="100000"/>
              </a:lnSpc>
              <a:spcBef>
                <a:spcPts val="601"/>
              </a:spcBef>
              <a:tabLst>
                <a:tab pos="0" algn="l"/>
              </a:tabLst>
            </a:pPr>
            <a:endParaRPr lang="fr-FR" sz="3300" b="0" strike="noStrike" spc="-1">
              <a:solidFill>
                <a:srgbClr val="000000"/>
              </a:solidFill>
              <a:latin typeface="Gill Sans MT"/>
            </a:endParaRPr>
          </a:p>
          <a:p>
            <a:pPr marL="82440" algn="ctr">
              <a:lnSpc>
                <a:spcPct val="100000"/>
              </a:lnSpc>
              <a:spcBef>
                <a:spcPts val="601"/>
              </a:spcBef>
              <a:tabLst>
                <a:tab pos="0" algn="l"/>
              </a:tabLst>
            </a:pPr>
            <a:r>
              <a:rPr lang="fr-FR" sz="3300" b="0" strike="noStrike" spc="-1">
                <a:solidFill>
                  <a:srgbClr val="000000"/>
                </a:solidFill>
                <a:latin typeface="Gill Sans MT"/>
              </a:rPr>
              <a:t>Nous travaillons toujours avec le CADA et Coallia qui nous orientent des </a:t>
            </a:r>
            <a:r>
              <a:rPr lang="fr-FR" sz="3300" b="0" strike="noStrike" spc="-1">
                <a:solidFill>
                  <a:srgbClr val="000000"/>
                </a:solidFill>
                <a:highlight>
                  <a:srgbClr val="FFFFFF"/>
                </a:highlight>
                <a:latin typeface="Gill Sans MT"/>
              </a:rPr>
              <a:t>personnes, ce qui représente 20,65% sur l’année 2025.</a:t>
            </a:r>
            <a:endParaRPr lang="fr-FR" sz="3300" b="0" strike="noStrike" spc="-1">
              <a:solidFill>
                <a:srgbClr val="000000"/>
              </a:solidFill>
              <a:latin typeface="Gill Sans MT"/>
            </a:endParaRPr>
          </a:p>
          <a:p>
            <a:pPr marL="82440" algn="ctr">
              <a:lnSpc>
                <a:spcPct val="100000"/>
              </a:lnSpc>
              <a:spcBef>
                <a:spcPts val="601"/>
              </a:spcBef>
              <a:tabLst>
                <a:tab pos="0" algn="l"/>
              </a:tabLst>
            </a:pPr>
            <a:r>
              <a:t/>
            </a:r>
            <a:br/>
            <a:endParaRPr lang="fr-FR" sz="33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TextShape 1"/>
          <p:cNvSpPr txBox="1"/>
          <p:nvPr/>
        </p:nvSpPr>
        <p:spPr>
          <a:xfrm>
            <a:off x="1435680" y="274680"/>
            <a:ext cx="7497720" cy="1142640"/>
          </a:xfrm>
          <a:prstGeom prst="rect">
            <a:avLst/>
          </a:prstGeom>
          <a:noFill/>
          <a:ln w="0">
            <a:noFill/>
          </a:ln>
        </p:spPr>
        <p:txBody>
          <a:bodyPr lIns="90000" tIns="45000" rIns="90000" bIns="45000" anchor="ctr">
            <a:normAutofit/>
          </a:bodyPr>
          <a:lstStyle/>
          <a:p>
            <a:pPr algn="ctr">
              <a:lnSpc>
                <a:spcPct val="100000"/>
              </a:lnSpc>
            </a:pPr>
            <a:r>
              <a:rPr lang="fr-FR" sz="6000" b="0" strike="noStrike" spc="-1">
                <a:solidFill>
                  <a:srgbClr val="4EAC5C"/>
                </a:solidFill>
                <a:latin typeface="Gill Sans MT"/>
              </a:rPr>
              <a:t>1</a:t>
            </a:r>
            <a:r>
              <a:rPr lang="fr-FR" sz="6000" b="0" strike="noStrike" spc="-1" baseline="30000">
                <a:solidFill>
                  <a:srgbClr val="4EAC5C"/>
                </a:solidFill>
                <a:latin typeface="Gill Sans MT"/>
              </a:rPr>
              <a:t>er</a:t>
            </a:r>
            <a:r>
              <a:rPr lang="fr-FR" sz="6000" b="0" strike="noStrike" spc="-1">
                <a:solidFill>
                  <a:srgbClr val="4EAC5C"/>
                </a:solidFill>
                <a:latin typeface="Gill Sans MT"/>
              </a:rPr>
              <a:t> cas pratique</a:t>
            </a:r>
            <a:endParaRPr lang="fr-FR" sz="6000" b="0" strike="noStrike" spc="-1">
              <a:solidFill>
                <a:srgbClr val="000000"/>
              </a:solidFill>
              <a:latin typeface="Gill Sans MT"/>
            </a:endParaRPr>
          </a:p>
        </p:txBody>
      </p:sp>
      <p:sp>
        <p:nvSpPr>
          <p:cNvPr id="355" name="TextShape 2"/>
          <p:cNvSpPr txBox="1"/>
          <p:nvPr/>
        </p:nvSpPr>
        <p:spPr>
          <a:xfrm>
            <a:off x="1435680" y="1447920"/>
            <a:ext cx="7497720" cy="4800240"/>
          </a:xfrm>
          <a:prstGeom prst="rect">
            <a:avLst/>
          </a:prstGeom>
          <a:noFill/>
          <a:ln w="0">
            <a:noFill/>
          </a:ln>
        </p:spPr>
        <p:txBody>
          <a:bodyPr lIns="90000" tIns="45000" rIns="90000" bIns="45000">
            <a:noAutofit/>
          </a:bodyPr>
          <a:lstStyle/>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Madame X va nous expliquer son parcourt au sein de la PASS</a:t>
            </a:r>
          </a:p>
          <a:p>
            <a:pPr>
              <a:lnSpc>
                <a:spcPct val="100000"/>
              </a:lnSpc>
              <a:spcBef>
                <a:spcPts val="601"/>
              </a:spcBef>
            </a:pPr>
            <a:endParaRPr lang="fr-FR" sz="3200" b="0" strike="noStrike" spc="-1">
              <a:solidFill>
                <a:srgbClr val="000000"/>
              </a:solidFill>
              <a:latin typeface="Gill Sans MT"/>
            </a:endParaRPr>
          </a:p>
          <a:p>
            <a:pPr>
              <a:lnSpc>
                <a:spcPct val="100000"/>
              </a:lnSpc>
              <a:spcBef>
                <a:spcPts val="601"/>
              </a:spcBef>
            </a:pPr>
            <a:endParaRPr lang="fr-FR" sz="3200" b="0" strike="noStrike" spc="-1">
              <a:solidFill>
                <a:srgbClr val="000000"/>
              </a:solidFill>
              <a:latin typeface="Gill Sans MT"/>
            </a:endParaRPr>
          </a:p>
        </p:txBody>
      </p:sp>
      <p:pic>
        <p:nvPicPr>
          <p:cNvPr id="356" name="Image 3"/>
          <p:cNvPicPr/>
          <p:nvPr/>
        </p:nvPicPr>
        <p:blipFill>
          <a:blip r:embed="rId2"/>
          <a:srcRect l="10745" t="24800" r="75713" b="12800"/>
          <a:stretch/>
        </p:blipFill>
        <p:spPr>
          <a:xfrm>
            <a:off x="4008240" y="2384280"/>
            <a:ext cx="2352240" cy="41493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 name="Image 14"/>
          <p:cNvPicPr/>
          <p:nvPr/>
        </p:nvPicPr>
        <p:blipFill>
          <a:blip r:embed="rId3"/>
          <a:srcRect l="10745" t="24800" r="75713" b="12800"/>
          <a:stretch/>
        </p:blipFill>
        <p:spPr>
          <a:xfrm>
            <a:off x="4008240" y="2329560"/>
            <a:ext cx="2352240" cy="4149360"/>
          </a:xfrm>
          <a:prstGeom prst="rect">
            <a:avLst/>
          </a:prstGeom>
          <a:ln w="0">
            <a:noFill/>
          </a:ln>
        </p:spPr>
      </p:pic>
      <p:sp>
        <p:nvSpPr>
          <p:cNvPr id="358" name="TextShape 1"/>
          <p:cNvSpPr txBox="1"/>
          <p:nvPr/>
        </p:nvSpPr>
        <p:spPr>
          <a:xfrm>
            <a:off x="1435680" y="274320"/>
            <a:ext cx="7497720" cy="1142640"/>
          </a:xfrm>
          <a:prstGeom prst="rect">
            <a:avLst/>
          </a:prstGeom>
          <a:noFill/>
          <a:ln w="0">
            <a:noFill/>
          </a:ln>
        </p:spPr>
        <p:txBody>
          <a:bodyPr lIns="90000" tIns="45000" rIns="90000" bIns="45000" anchor="ctr">
            <a:normAutofit/>
          </a:bodyPr>
          <a:lstStyle/>
          <a:p>
            <a:pPr algn="ctr">
              <a:lnSpc>
                <a:spcPct val="100000"/>
              </a:lnSpc>
            </a:pPr>
            <a:r>
              <a:rPr lang="fr-FR" sz="6000" b="0" strike="noStrike" spc="-1">
                <a:solidFill>
                  <a:srgbClr val="4EAC5C"/>
                </a:solidFill>
                <a:latin typeface="Gill Sans MT"/>
              </a:rPr>
              <a:t>2éme cas pratique</a:t>
            </a:r>
            <a:endParaRPr lang="fr-FR" sz="6000" b="0" strike="noStrike" spc="-1">
              <a:solidFill>
                <a:srgbClr val="000000"/>
              </a:solidFill>
              <a:latin typeface="Gill Sans MT"/>
            </a:endParaRPr>
          </a:p>
        </p:txBody>
      </p:sp>
      <p:sp>
        <p:nvSpPr>
          <p:cNvPr id="359" name="CustomShape 2"/>
          <p:cNvSpPr/>
          <p:nvPr/>
        </p:nvSpPr>
        <p:spPr>
          <a:xfrm>
            <a:off x="5461200" y="1369080"/>
            <a:ext cx="3209040" cy="1723320"/>
          </a:xfrm>
          <a:prstGeom prst="wedgeEllipseCallout">
            <a:avLst>
              <a:gd name="adj1" fmla="val -38936"/>
              <a:gd name="adj2" fmla="val 52553"/>
            </a:avLst>
          </a:prstGeom>
          <a:solidFill>
            <a:srgbClr val="3891A7"/>
          </a:solidFill>
          <a:ln>
            <a:solidFill>
              <a:srgbClr val="296B7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Gill Sans MT"/>
              </a:rPr>
              <a:t>Mme B âgée de 19 ans, en couple et vit chez sa maman.</a:t>
            </a:r>
            <a:endParaRPr lang="fr-FR" sz="1800" b="0" strike="noStrike" spc="-1">
              <a:latin typeface="Arial"/>
            </a:endParaRPr>
          </a:p>
          <a:p>
            <a:pPr algn="ctr">
              <a:lnSpc>
                <a:spcPct val="100000"/>
              </a:lnSpc>
            </a:pPr>
            <a:r>
              <a:rPr lang="fr-FR" sz="1800" b="0" strike="noStrike" spc="-1">
                <a:solidFill>
                  <a:srgbClr val="FFFFFF"/>
                </a:solidFill>
                <a:latin typeface="Gill Sans MT"/>
              </a:rPr>
              <a:t>Orientée par la mission locale.</a:t>
            </a:r>
            <a:endParaRPr lang="fr-FR" sz="1800" b="0" strike="noStrike" spc="-1">
              <a:latin typeface="Arial"/>
            </a:endParaRPr>
          </a:p>
        </p:txBody>
      </p:sp>
      <p:sp>
        <p:nvSpPr>
          <p:cNvPr id="360" name="CustomShape 3"/>
          <p:cNvSpPr/>
          <p:nvPr/>
        </p:nvSpPr>
        <p:spPr>
          <a:xfrm>
            <a:off x="1547640" y="1369080"/>
            <a:ext cx="2730240" cy="1167480"/>
          </a:xfrm>
          <a:prstGeom prst="ellipse">
            <a:avLst/>
          </a:prstGeom>
          <a:solidFill>
            <a:schemeClr val="accent5">
              <a:lumMod val="60000"/>
              <a:lumOff val="40000"/>
            </a:schemeClr>
          </a:solidFill>
          <a:ln>
            <a:solidFill>
              <a:srgbClr val="296B7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Gill Sans MT"/>
              </a:rPr>
              <a:t>Mission Locale</a:t>
            </a:r>
            <a:endParaRPr lang="fr-FR" sz="1800" b="0" strike="noStrike" spc="-1">
              <a:latin typeface="Arial"/>
            </a:endParaRPr>
          </a:p>
        </p:txBody>
      </p:sp>
      <p:sp>
        <p:nvSpPr>
          <p:cNvPr id="361" name="CustomShape 4"/>
          <p:cNvSpPr/>
          <p:nvPr/>
        </p:nvSpPr>
        <p:spPr>
          <a:xfrm>
            <a:off x="1547640" y="4404240"/>
            <a:ext cx="2730240" cy="1099080"/>
          </a:xfrm>
          <a:prstGeom prst="ellipse">
            <a:avLst/>
          </a:prstGeom>
          <a:solidFill>
            <a:schemeClr val="accent5">
              <a:lumMod val="60000"/>
              <a:lumOff val="40000"/>
            </a:schemeClr>
          </a:solidFill>
          <a:ln>
            <a:solidFill>
              <a:srgbClr val="296B7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Gill Sans MT"/>
              </a:rPr>
              <a:t>CAF/CPAM</a:t>
            </a:r>
            <a:endParaRPr lang="fr-FR" sz="1800" b="0" strike="noStrike" spc="-1">
              <a:latin typeface="Arial"/>
            </a:endParaRPr>
          </a:p>
        </p:txBody>
      </p:sp>
      <p:sp>
        <p:nvSpPr>
          <p:cNvPr id="362" name="CustomShape 5"/>
          <p:cNvSpPr/>
          <p:nvPr/>
        </p:nvSpPr>
        <p:spPr>
          <a:xfrm>
            <a:off x="1547640" y="5589360"/>
            <a:ext cx="2730240" cy="1007640"/>
          </a:xfrm>
          <a:prstGeom prst="ellipse">
            <a:avLst/>
          </a:prstGeom>
          <a:solidFill>
            <a:schemeClr val="accent5">
              <a:lumMod val="60000"/>
              <a:lumOff val="40000"/>
            </a:schemeClr>
          </a:solidFill>
          <a:ln>
            <a:solidFill>
              <a:srgbClr val="296B7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Gill Sans MT"/>
              </a:rPr>
              <a:t>PMI</a:t>
            </a:r>
            <a:endParaRPr lang="fr-FR" sz="1800" b="0" strike="noStrike" spc="-1">
              <a:latin typeface="Arial"/>
            </a:endParaRPr>
          </a:p>
        </p:txBody>
      </p:sp>
      <p:sp>
        <p:nvSpPr>
          <p:cNvPr id="363" name="CustomShape 6"/>
          <p:cNvSpPr/>
          <p:nvPr/>
        </p:nvSpPr>
        <p:spPr>
          <a:xfrm>
            <a:off x="6222600" y="3324240"/>
            <a:ext cx="2304000" cy="1193400"/>
          </a:xfrm>
          <a:prstGeom prst="ellipse">
            <a:avLst/>
          </a:prstGeom>
          <a:solidFill>
            <a:schemeClr val="accent5">
              <a:lumMod val="60000"/>
              <a:lumOff val="40000"/>
            </a:schemeClr>
          </a:solidFill>
          <a:ln>
            <a:solidFill>
              <a:srgbClr val="296B7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Gill Sans MT"/>
              </a:rPr>
              <a:t>Assistante sociale polyvalence DTAS</a:t>
            </a:r>
            <a:endParaRPr lang="fr-FR" sz="1800" b="0" strike="noStrike" spc="-1">
              <a:latin typeface="Arial"/>
            </a:endParaRPr>
          </a:p>
        </p:txBody>
      </p:sp>
      <p:sp>
        <p:nvSpPr>
          <p:cNvPr id="364" name="CustomShape 7"/>
          <p:cNvSpPr/>
          <p:nvPr/>
        </p:nvSpPr>
        <p:spPr>
          <a:xfrm>
            <a:off x="6222600" y="5589360"/>
            <a:ext cx="2304000" cy="935640"/>
          </a:xfrm>
          <a:prstGeom prst="ellipse">
            <a:avLst/>
          </a:prstGeom>
          <a:solidFill>
            <a:schemeClr val="accent5">
              <a:lumMod val="60000"/>
              <a:lumOff val="40000"/>
            </a:schemeClr>
          </a:solidFill>
          <a:ln>
            <a:solidFill>
              <a:srgbClr val="296B7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Gill Sans MT"/>
              </a:rPr>
              <a:t>Cadre de pédiatrie</a:t>
            </a:r>
            <a:endParaRPr lang="fr-FR" sz="1800" b="0" strike="noStrike" spc="-1">
              <a:latin typeface="Arial"/>
            </a:endParaRPr>
          </a:p>
        </p:txBody>
      </p:sp>
      <p:sp>
        <p:nvSpPr>
          <p:cNvPr id="365" name="CustomShape 8"/>
          <p:cNvSpPr/>
          <p:nvPr/>
        </p:nvSpPr>
        <p:spPr>
          <a:xfrm>
            <a:off x="1547640" y="2853000"/>
            <a:ext cx="2730240" cy="1151640"/>
          </a:xfrm>
          <a:prstGeom prst="ellipse">
            <a:avLst/>
          </a:prstGeom>
          <a:solidFill>
            <a:schemeClr val="accent5">
              <a:lumMod val="60000"/>
              <a:lumOff val="40000"/>
            </a:schemeClr>
          </a:solidFill>
          <a:ln>
            <a:solidFill>
              <a:srgbClr val="296B7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Gill Sans MT"/>
              </a:rPr>
              <a:t>Service maternité</a:t>
            </a:r>
            <a:endParaRPr lang="fr-FR" sz="1800" b="0" strike="noStrike" spc="-1">
              <a:latin typeface="Arial"/>
            </a:endParaRPr>
          </a:p>
        </p:txBody>
      </p:sp>
      <p:sp>
        <p:nvSpPr>
          <p:cNvPr id="366" name="CustomShape 9"/>
          <p:cNvSpPr/>
          <p:nvPr/>
        </p:nvSpPr>
        <p:spPr>
          <a:xfrm>
            <a:off x="6222600" y="4636080"/>
            <a:ext cx="2304000" cy="867600"/>
          </a:xfrm>
          <a:prstGeom prst="ellipse">
            <a:avLst/>
          </a:prstGeom>
          <a:solidFill>
            <a:schemeClr val="accent5">
              <a:lumMod val="60000"/>
              <a:lumOff val="40000"/>
            </a:schemeClr>
          </a:solidFill>
          <a:ln>
            <a:solidFill>
              <a:srgbClr val="296B7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Gill Sans MT"/>
              </a:rPr>
              <a:t>Sage femme DTAS</a:t>
            </a:r>
            <a:endParaRPr lang="fr-FR"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p15="http://schemas.microsoft.com/office/powerpoint/2012/main" xmlns="">
      <p:transition spd="med">
        <p:circl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barn(inVertical)">
                                      <p:cBhvr additive="repl">
                                        <p:cTn id="7" dur="500"/>
                                        <p:tgtEl>
                                          <p:spTgt spid="35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60"/>
                                        </p:tgtEl>
                                        <p:attrNameLst>
                                          <p:attrName>style.visibility</p:attrName>
                                        </p:attrNameLst>
                                      </p:cBhvr>
                                      <p:to>
                                        <p:strVal val="visible"/>
                                      </p:to>
                                    </p:set>
                                    <p:animEffect transition="in" filter="wipe(down)">
                                      <p:cBhvr additive="repl">
                                        <p:cTn id="12" dur="500"/>
                                        <p:tgtEl>
                                          <p:spTgt spid="36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65"/>
                                        </p:tgtEl>
                                        <p:attrNameLst>
                                          <p:attrName>style.visibility</p:attrName>
                                        </p:attrNameLst>
                                      </p:cBhvr>
                                      <p:to>
                                        <p:strVal val="visible"/>
                                      </p:to>
                                    </p:set>
                                    <p:animEffect transition="in" filter="wipe(down)">
                                      <p:cBhvr additive="repl">
                                        <p:cTn id="17" dur="500"/>
                                        <p:tgtEl>
                                          <p:spTgt spid="36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63"/>
                                        </p:tgtEl>
                                        <p:attrNameLst>
                                          <p:attrName>style.visibility</p:attrName>
                                        </p:attrNameLst>
                                      </p:cBhvr>
                                      <p:to>
                                        <p:strVal val="visible"/>
                                      </p:to>
                                    </p:set>
                                    <p:animEffect transition="in" filter="wipe(down)">
                                      <p:cBhvr additive="repl">
                                        <p:cTn id="22" dur="500"/>
                                        <p:tgtEl>
                                          <p:spTgt spid="36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61"/>
                                        </p:tgtEl>
                                        <p:attrNameLst>
                                          <p:attrName>style.visibility</p:attrName>
                                        </p:attrNameLst>
                                      </p:cBhvr>
                                      <p:to>
                                        <p:strVal val="visible"/>
                                      </p:to>
                                    </p:set>
                                    <p:animEffect transition="in" filter="wipe(down)">
                                      <p:cBhvr additive="repl">
                                        <p:cTn id="27" dur="500"/>
                                        <p:tgtEl>
                                          <p:spTgt spid="36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66"/>
                                        </p:tgtEl>
                                        <p:attrNameLst>
                                          <p:attrName>style.visibility</p:attrName>
                                        </p:attrNameLst>
                                      </p:cBhvr>
                                      <p:to>
                                        <p:strVal val="visible"/>
                                      </p:to>
                                    </p:set>
                                    <p:animEffect transition="in" filter="wipe(down)">
                                      <p:cBhvr additive="repl">
                                        <p:cTn id="32" dur="500"/>
                                        <p:tgtEl>
                                          <p:spTgt spid="36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62"/>
                                        </p:tgtEl>
                                        <p:attrNameLst>
                                          <p:attrName>style.visibility</p:attrName>
                                        </p:attrNameLst>
                                      </p:cBhvr>
                                      <p:to>
                                        <p:strVal val="visible"/>
                                      </p:to>
                                    </p:set>
                                    <p:animEffect transition="in" filter="wipe(down)">
                                      <p:cBhvr additive="repl">
                                        <p:cTn id="37" dur="500"/>
                                        <p:tgtEl>
                                          <p:spTgt spid="36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64"/>
                                        </p:tgtEl>
                                        <p:attrNameLst>
                                          <p:attrName>style.visibility</p:attrName>
                                        </p:attrNameLst>
                                      </p:cBhvr>
                                      <p:to>
                                        <p:strVal val="visible"/>
                                      </p:to>
                                    </p:set>
                                    <p:animEffect transition="in" filter="wipe(down)">
                                      <p:cBhvr additive="repl">
                                        <p:cTn id="42" dur="500"/>
                                        <p:tgtEl>
                                          <p:spTgt spid="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TextShape 1"/>
          <p:cNvSpPr txBox="1"/>
          <p:nvPr/>
        </p:nvSpPr>
        <p:spPr>
          <a:xfrm>
            <a:off x="1435680" y="274680"/>
            <a:ext cx="7497720" cy="1142640"/>
          </a:xfrm>
          <a:prstGeom prst="rect">
            <a:avLst/>
          </a:prstGeom>
          <a:noFill/>
          <a:ln w="0">
            <a:noFill/>
          </a:ln>
        </p:spPr>
        <p:txBody>
          <a:bodyPr lIns="90000" tIns="45000" rIns="90000" bIns="45000" anchor="ctr">
            <a:noAutofit/>
          </a:bodyPr>
          <a:lstStyle/>
          <a:p>
            <a:pPr algn="ctr">
              <a:lnSpc>
                <a:spcPct val="100000"/>
              </a:lnSpc>
            </a:pPr>
            <a:r>
              <a:rPr lang="fr-FR" sz="4300" b="0" strike="noStrike" spc="-1">
                <a:solidFill>
                  <a:srgbClr val="4EAC5C"/>
                </a:solidFill>
                <a:latin typeface="Gill Sans MT"/>
              </a:rPr>
              <a:t>Sommaire	</a:t>
            </a:r>
            <a:endParaRPr lang="fr-FR" sz="4300" b="0" strike="noStrike" spc="-1">
              <a:solidFill>
                <a:srgbClr val="000000"/>
              </a:solidFill>
              <a:latin typeface="Gill Sans MT"/>
            </a:endParaRPr>
          </a:p>
        </p:txBody>
      </p:sp>
      <p:sp>
        <p:nvSpPr>
          <p:cNvPr id="294" name="TextShape 2"/>
          <p:cNvSpPr txBox="1"/>
          <p:nvPr/>
        </p:nvSpPr>
        <p:spPr>
          <a:xfrm>
            <a:off x="1435680" y="1447920"/>
            <a:ext cx="7497720" cy="4800240"/>
          </a:xfrm>
          <a:prstGeom prst="rect">
            <a:avLst/>
          </a:prstGeom>
          <a:noFill/>
          <a:ln w="0">
            <a:noFill/>
          </a:ln>
        </p:spPr>
        <p:txBody>
          <a:bodyPr lIns="90000" tIns="45000" rIns="90000" bIns="45000">
            <a:normAutofit fontScale="84000" lnSpcReduction="10000"/>
          </a:bodyPr>
          <a:lstStyle/>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Définition et objectifs de la PASS</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Equipe de la PASS du CH d’Argentan</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Présentation de la PASS</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Bilan d’activité 2024/2025</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Missions de l’équipe</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Orientation </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Deux cas pratiques</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Travail d’équipe et réseau partenarial</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Actions et supports réalisés en 2025</a:t>
            </a:r>
          </a:p>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Perspectives pour 2026</a:t>
            </a:r>
          </a:p>
          <a:p>
            <a:pPr marL="82440">
              <a:lnSpc>
                <a:spcPct val="100000"/>
              </a:lnSpc>
              <a:spcBef>
                <a:spcPts val="601"/>
              </a:spcBef>
              <a:tabLst>
                <a:tab pos="0" algn="l"/>
              </a:tabLst>
            </a:pPr>
            <a:endParaRPr lang="fr-FR" sz="3200" b="0" strike="noStrike" spc="-1">
              <a:solidFill>
                <a:srgbClr val="000000"/>
              </a:solidFill>
              <a:latin typeface="Gill Sans MT"/>
            </a:endParaRPr>
          </a:p>
          <a:p>
            <a:pPr>
              <a:lnSpc>
                <a:spcPct val="100000"/>
              </a:lnSpc>
              <a:spcBef>
                <a:spcPts val="601"/>
              </a:spcBef>
              <a:tabLst>
                <a:tab pos="0" algn="l"/>
              </a:tabLst>
            </a:pPr>
            <a:endParaRPr lang="fr-FR" sz="3200" b="0" strike="noStrike" spc="-1">
              <a:solidFill>
                <a:srgbClr val="000000"/>
              </a:solidFill>
              <a:latin typeface="Gill Sans MT"/>
            </a:endParaRPr>
          </a:p>
          <a:p>
            <a:pPr>
              <a:lnSpc>
                <a:spcPct val="100000"/>
              </a:lnSpc>
              <a:spcBef>
                <a:spcPts val="601"/>
              </a:spcBef>
              <a:tabLst>
                <a:tab pos="0" algn="l"/>
              </a:tabLst>
            </a:pPr>
            <a:endParaRPr lang="fr-FR" sz="32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TextShape 1"/>
          <p:cNvSpPr txBox="1"/>
          <p:nvPr/>
        </p:nvSpPr>
        <p:spPr>
          <a:xfrm>
            <a:off x="1435680" y="260640"/>
            <a:ext cx="7497720" cy="1728000"/>
          </a:xfrm>
          <a:prstGeom prst="rect">
            <a:avLst/>
          </a:prstGeom>
          <a:noFill/>
          <a:ln w="0">
            <a:noFill/>
          </a:ln>
        </p:spPr>
        <p:txBody>
          <a:bodyPr lIns="90000" tIns="45000" rIns="90000" bIns="45000" anchor="ctr">
            <a:noAutofit/>
          </a:bodyPr>
          <a:lstStyle/>
          <a:p>
            <a:pPr algn="ctr">
              <a:lnSpc>
                <a:spcPct val="100000"/>
              </a:lnSpc>
            </a:pPr>
            <a:r>
              <a:rPr lang="fr-FR" sz="4000" b="0" strike="noStrike" spc="-1">
                <a:solidFill>
                  <a:srgbClr val="4EAC5C"/>
                </a:solidFill>
                <a:latin typeface="Gill Sans MT"/>
              </a:rPr>
              <a:t>Travail d’équipe</a:t>
            </a:r>
            <a:r>
              <a:t/>
            </a:r>
            <a:br/>
            <a:r>
              <a:rPr lang="fr-FR" sz="4000" b="0" strike="noStrike" spc="-1">
                <a:solidFill>
                  <a:srgbClr val="4EAC5C"/>
                </a:solidFill>
                <a:latin typeface="Gill Sans MT"/>
              </a:rPr>
              <a:t> et </a:t>
            </a:r>
            <a:r>
              <a:t/>
            </a:r>
            <a:br/>
            <a:r>
              <a:rPr lang="fr-FR" sz="4000" b="0" strike="noStrike" spc="-1">
                <a:solidFill>
                  <a:srgbClr val="4EAC5C"/>
                </a:solidFill>
                <a:latin typeface="Gill Sans MT"/>
              </a:rPr>
              <a:t>réseau partenarial </a:t>
            </a:r>
            <a:endParaRPr lang="fr-FR" sz="4000" b="0" strike="noStrike" spc="-1">
              <a:solidFill>
                <a:srgbClr val="000000"/>
              </a:solidFill>
              <a:latin typeface="Gill Sans MT"/>
            </a:endParaRPr>
          </a:p>
        </p:txBody>
      </p:sp>
      <p:sp>
        <p:nvSpPr>
          <p:cNvPr id="368" name="TextShape 2"/>
          <p:cNvSpPr txBox="1"/>
          <p:nvPr/>
        </p:nvSpPr>
        <p:spPr>
          <a:xfrm>
            <a:off x="1435680" y="1854360"/>
            <a:ext cx="7497720" cy="4393440"/>
          </a:xfrm>
          <a:prstGeom prst="rect">
            <a:avLst/>
          </a:prstGeom>
          <a:noFill/>
          <a:ln w="0">
            <a:noFill/>
          </a:ln>
        </p:spPr>
        <p:txBody>
          <a:bodyPr lIns="90000" tIns="45000" rIns="90000" bIns="45000">
            <a:normAutofit fontScale="78500" lnSpcReduction="10000"/>
          </a:bodyPr>
          <a:lstStyle/>
          <a:p>
            <a:pPr marL="82440">
              <a:lnSpc>
                <a:spcPct val="100000"/>
              </a:lnSpc>
              <a:spcBef>
                <a:spcPts val="601"/>
              </a:spcBef>
              <a:tabLst>
                <a:tab pos="0" algn="l"/>
              </a:tabLst>
            </a:pPr>
            <a:endParaRPr lang="fr-FR" sz="3200" b="0" strike="noStrike" spc="-1">
              <a:solidFill>
                <a:srgbClr val="000000"/>
              </a:solidFill>
              <a:latin typeface="Gill Sans MT"/>
            </a:endParaRPr>
          </a:p>
          <a:p>
            <a:pPr marL="82440">
              <a:lnSpc>
                <a:spcPct val="100000"/>
              </a:lnSpc>
              <a:spcBef>
                <a:spcPts val="601"/>
              </a:spcBef>
              <a:tabLst>
                <a:tab pos="0" algn="l"/>
              </a:tabLst>
            </a:pPr>
            <a:r>
              <a:rPr lang="fr-FR" sz="2100" b="1" strike="noStrike" spc="-1">
                <a:solidFill>
                  <a:srgbClr val="B60905"/>
                </a:solidFill>
                <a:latin typeface="Gill Sans MT"/>
              </a:rPr>
              <a:t>Janvier:</a:t>
            </a:r>
            <a:endParaRPr lang="fr-FR" sz="2100" b="0" strike="noStrike" spc="-1">
              <a:solidFill>
                <a:srgbClr val="000000"/>
              </a:solidFill>
              <a:latin typeface="Gill Sans MT"/>
            </a:endParaRPr>
          </a:p>
          <a:p>
            <a:pPr marL="365760" indent="-282960">
              <a:lnSpc>
                <a:spcPct val="100000"/>
              </a:lnSpc>
              <a:spcBef>
                <a:spcPts val="601"/>
              </a:spcBef>
              <a:buClr>
                <a:srgbClr val="3891A7"/>
              </a:buClr>
              <a:buSzPct val="80000"/>
              <a:buFont typeface="Arial"/>
              <a:buChar char="•"/>
              <a:tabLst>
                <a:tab pos="0" algn="l"/>
              </a:tabLst>
            </a:pPr>
            <a:r>
              <a:rPr lang="fr-FR" sz="3200" b="0" strike="noStrike" spc="-1">
                <a:solidFill>
                  <a:srgbClr val="000000"/>
                </a:solidFill>
                <a:latin typeface="Gill Sans MT"/>
              </a:rPr>
              <a:t>Accompagnement d’une femme en fin de grossesse à l’association « enfance et partage »</a:t>
            </a:r>
          </a:p>
          <a:p>
            <a:pPr marL="365760" indent="-282960">
              <a:lnSpc>
                <a:spcPct val="100000"/>
              </a:lnSpc>
              <a:spcBef>
                <a:spcPts val="601"/>
              </a:spcBef>
              <a:buClr>
                <a:srgbClr val="3891A7"/>
              </a:buClr>
              <a:buSzPct val="80000"/>
              <a:buFont typeface="Arial"/>
              <a:buChar char="•"/>
              <a:tabLst>
                <a:tab pos="0" algn="l"/>
              </a:tabLst>
            </a:pPr>
            <a:r>
              <a:rPr lang="fr-FR" sz="3200" b="0" strike="noStrike" spc="-1">
                <a:solidFill>
                  <a:srgbClr val="000000"/>
                </a:solidFill>
                <a:latin typeface="Gill Sans MT"/>
              </a:rPr>
              <a:t>Participation à une synthèse globale sur une famille suivit à la PASS</a:t>
            </a:r>
          </a:p>
          <a:p>
            <a:pPr marL="365760" indent="-282960">
              <a:lnSpc>
                <a:spcPct val="100000"/>
              </a:lnSpc>
              <a:spcBef>
                <a:spcPts val="601"/>
              </a:spcBef>
              <a:buClr>
                <a:srgbClr val="3891A7"/>
              </a:buClr>
              <a:buSzPct val="80000"/>
              <a:buFont typeface="Arial"/>
              <a:buChar char="•"/>
              <a:tabLst>
                <a:tab pos="0" algn="l"/>
              </a:tabLst>
            </a:pPr>
            <a:r>
              <a:rPr lang="fr-FR" sz="3200" b="0" strike="noStrike" spc="-1">
                <a:solidFill>
                  <a:srgbClr val="000000"/>
                </a:solidFill>
                <a:latin typeface="Gill Sans MT"/>
              </a:rPr>
              <a:t>Rencontre de madame COLLET-FIBLEC, nouvelle coordinatrice RTPS</a:t>
            </a:r>
          </a:p>
          <a:p>
            <a:pPr marL="365760" indent="-282960">
              <a:lnSpc>
                <a:spcPct val="100000"/>
              </a:lnSpc>
              <a:spcBef>
                <a:spcPts val="601"/>
              </a:spcBef>
              <a:buClr>
                <a:srgbClr val="3891A7"/>
              </a:buClr>
              <a:buSzPct val="80000"/>
              <a:buFont typeface="Arial"/>
              <a:buChar char="•"/>
              <a:tabLst>
                <a:tab pos="0" algn="l"/>
              </a:tabLst>
            </a:pPr>
            <a:r>
              <a:rPr lang="fr-FR" sz="3200" b="0" strike="noStrike" spc="-1">
                <a:solidFill>
                  <a:srgbClr val="000000"/>
                </a:solidFill>
                <a:latin typeface="Gill Sans MT"/>
              </a:rPr>
              <a:t>Rencontre avec le CLLAJ sur la semaine du logement des jeunes</a:t>
            </a:r>
          </a:p>
          <a:p>
            <a:pPr marL="365760" indent="-282960">
              <a:lnSpc>
                <a:spcPct val="100000"/>
              </a:lnSpc>
              <a:spcBef>
                <a:spcPts val="601"/>
              </a:spcBef>
              <a:buClr>
                <a:srgbClr val="3891A7"/>
              </a:buClr>
              <a:buSzPct val="80000"/>
              <a:buFont typeface="Arial"/>
              <a:buChar char="•"/>
              <a:tabLst>
                <a:tab pos="0" algn="l"/>
              </a:tabLst>
            </a:pPr>
            <a:r>
              <a:rPr lang="fr-FR" sz="3200" b="0" strike="noStrike" spc="-1">
                <a:solidFill>
                  <a:srgbClr val="000000"/>
                </a:solidFill>
                <a:latin typeface="Gill Sans MT"/>
              </a:rPr>
              <a:t>Rencontre avec les Maraudes et le 115</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TextShape 1"/>
          <p:cNvSpPr txBox="1"/>
          <p:nvPr/>
        </p:nvSpPr>
        <p:spPr>
          <a:xfrm>
            <a:off x="1043640" y="332640"/>
            <a:ext cx="7499160" cy="5952240"/>
          </a:xfrm>
          <a:prstGeom prst="rect">
            <a:avLst/>
          </a:prstGeom>
          <a:noFill/>
          <a:ln w="0">
            <a:noFill/>
          </a:ln>
        </p:spPr>
        <p:txBody>
          <a:bodyPr lIns="90000" tIns="45000" rIns="90000" bIns="45000">
            <a:normAutofit fontScale="82000" lnSpcReduction="10000"/>
          </a:bodyPr>
          <a:lstStyle/>
          <a:p>
            <a:pPr marL="82440">
              <a:lnSpc>
                <a:spcPct val="100000"/>
              </a:lnSpc>
              <a:spcBef>
                <a:spcPts val="601"/>
              </a:spcBef>
              <a:tabLst>
                <a:tab pos="0" algn="l"/>
              </a:tabLst>
            </a:pPr>
            <a:r>
              <a:rPr lang="fr-FR" sz="1800" b="1" strike="noStrike" spc="-1">
                <a:solidFill>
                  <a:srgbClr val="B60905"/>
                </a:solidFill>
                <a:latin typeface="Gill Sans MT"/>
              </a:rPr>
              <a:t>Mars:</a:t>
            </a:r>
            <a:endParaRPr lang="fr-FR" sz="18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tabLst>
                <a:tab pos="0" algn="l"/>
              </a:tabLst>
            </a:pPr>
            <a:r>
              <a:rPr lang="fr-FR" sz="2900" b="0" strike="noStrike" spc="-1">
                <a:solidFill>
                  <a:srgbClr val="000000"/>
                </a:solidFill>
                <a:latin typeface="Gill Sans MT"/>
              </a:rPr>
              <a:t>Participation au COTECH Media’dom</a:t>
            </a:r>
          </a:p>
          <a:p>
            <a:pPr marL="365760" indent="-282960">
              <a:lnSpc>
                <a:spcPct val="100000"/>
              </a:lnSpc>
              <a:spcBef>
                <a:spcPts val="601"/>
              </a:spcBef>
              <a:buClr>
                <a:srgbClr val="3891A7"/>
              </a:buClr>
              <a:buSzPct val="80000"/>
              <a:buFont typeface="Wingdings 2" charset="2"/>
              <a:buChar char=""/>
              <a:tabLst>
                <a:tab pos="0" algn="l"/>
              </a:tabLst>
            </a:pPr>
            <a:r>
              <a:rPr lang="fr-FR" sz="2900" b="0" strike="noStrike" spc="-1">
                <a:solidFill>
                  <a:srgbClr val="000000"/>
                </a:solidFill>
                <a:latin typeface="Gill Sans MT"/>
              </a:rPr>
              <a:t>Participation à un groupe de travail sur l’habitat pour les personnes défavorisées</a:t>
            </a:r>
          </a:p>
          <a:p>
            <a:pPr marL="365760" indent="-282960">
              <a:lnSpc>
                <a:spcPct val="100000"/>
              </a:lnSpc>
              <a:spcBef>
                <a:spcPts val="601"/>
              </a:spcBef>
              <a:buClr>
                <a:srgbClr val="3891A7"/>
              </a:buClr>
              <a:buSzPct val="80000"/>
              <a:buFont typeface="Wingdings 2" charset="2"/>
              <a:buChar char=""/>
              <a:tabLst>
                <a:tab pos="0" algn="l"/>
              </a:tabLst>
            </a:pPr>
            <a:r>
              <a:rPr lang="fr-FR" sz="2900" b="0" strike="noStrike" spc="-1">
                <a:solidFill>
                  <a:srgbClr val="000000"/>
                </a:solidFill>
                <a:latin typeface="Gill Sans MT"/>
              </a:rPr>
              <a:t>Participation au COPIL LHI à Alençon</a:t>
            </a:r>
          </a:p>
          <a:p>
            <a:pPr marL="365760" indent="-282960">
              <a:lnSpc>
                <a:spcPct val="100000"/>
              </a:lnSpc>
              <a:spcBef>
                <a:spcPts val="601"/>
              </a:spcBef>
              <a:buClr>
                <a:srgbClr val="3891A7"/>
              </a:buClr>
              <a:buSzPct val="80000"/>
              <a:buFont typeface="Wingdings 2" charset="2"/>
              <a:buChar char=""/>
              <a:tabLst>
                <a:tab pos="0" algn="l"/>
              </a:tabLst>
            </a:pPr>
            <a:r>
              <a:rPr lang="fr-FR" sz="2900" b="0" strike="noStrike" spc="-1">
                <a:solidFill>
                  <a:srgbClr val="000000"/>
                </a:solidFill>
                <a:latin typeface="Gill Sans MT"/>
              </a:rPr>
              <a:t>Réunion réseau VIF</a:t>
            </a:r>
          </a:p>
          <a:p>
            <a:pPr marL="82440">
              <a:lnSpc>
                <a:spcPct val="100000"/>
              </a:lnSpc>
              <a:spcBef>
                <a:spcPts val="601"/>
              </a:spcBef>
              <a:tabLst>
                <a:tab pos="0" algn="l"/>
              </a:tabLst>
            </a:pPr>
            <a:r>
              <a:rPr lang="fr-FR" sz="1800" b="1" strike="noStrike" spc="-1">
                <a:solidFill>
                  <a:srgbClr val="C00000"/>
                </a:solidFill>
                <a:latin typeface="Gill Sans MT"/>
              </a:rPr>
              <a:t>Avril:</a:t>
            </a:r>
            <a:endParaRPr lang="fr-FR" sz="18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tabLst>
                <a:tab pos="0" algn="l"/>
              </a:tabLst>
            </a:pPr>
            <a:r>
              <a:rPr lang="fr-FR" sz="2900" b="0" strike="noStrike" spc="-1">
                <a:solidFill>
                  <a:srgbClr val="000000"/>
                </a:solidFill>
                <a:latin typeface="Gill Sans MT"/>
              </a:rPr>
              <a:t>Coordination avec le DAC sur une situation complexe</a:t>
            </a:r>
          </a:p>
          <a:p>
            <a:pPr marL="82440">
              <a:lnSpc>
                <a:spcPct val="100000"/>
              </a:lnSpc>
              <a:spcBef>
                <a:spcPts val="601"/>
              </a:spcBef>
              <a:tabLst>
                <a:tab pos="0" algn="l"/>
              </a:tabLst>
            </a:pPr>
            <a:r>
              <a:rPr lang="fr-FR" sz="1800" b="1" strike="noStrike" spc="-1">
                <a:solidFill>
                  <a:srgbClr val="C00000"/>
                </a:solidFill>
                <a:latin typeface="Gill Sans MT"/>
              </a:rPr>
              <a:t>Mai:</a:t>
            </a:r>
            <a:endParaRPr lang="fr-FR" sz="18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tabLst>
                <a:tab pos="0" algn="l"/>
              </a:tabLst>
            </a:pPr>
            <a:r>
              <a:rPr lang="fr-FR" sz="2900" b="0" strike="noStrike" spc="-1">
                <a:solidFill>
                  <a:srgbClr val="000000"/>
                </a:solidFill>
                <a:latin typeface="Gill Sans MT"/>
              </a:rPr>
              <a:t>Rencontre de l’OFII à la Miséricorde</a:t>
            </a:r>
          </a:p>
          <a:p>
            <a:pPr marL="365760" indent="-282960">
              <a:lnSpc>
                <a:spcPct val="100000"/>
              </a:lnSpc>
              <a:spcBef>
                <a:spcPts val="601"/>
              </a:spcBef>
              <a:buClr>
                <a:srgbClr val="3891A7"/>
              </a:buClr>
              <a:buSzPct val="80000"/>
              <a:buFont typeface="Wingdings 2" charset="2"/>
              <a:buChar char=""/>
              <a:tabLst>
                <a:tab pos="0" algn="l"/>
              </a:tabLst>
            </a:pPr>
            <a:r>
              <a:rPr lang="fr-FR" sz="2900" b="0" strike="noStrike" spc="-1">
                <a:solidFill>
                  <a:srgbClr val="000000"/>
                </a:solidFill>
                <a:latin typeface="Gill Sans MT"/>
              </a:rPr>
              <a:t>Participation au COTECH incurie à Alençon</a:t>
            </a:r>
          </a:p>
          <a:p>
            <a:pPr marL="82440">
              <a:lnSpc>
                <a:spcPct val="100000"/>
              </a:lnSpc>
              <a:spcBef>
                <a:spcPts val="601"/>
              </a:spcBef>
              <a:tabLst>
                <a:tab pos="0" algn="l"/>
              </a:tabLst>
            </a:pPr>
            <a:r>
              <a:rPr lang="fr-FR" sz="1900" b="1" strike="noStrike" spc="-1">
                <a:solidFill>
                  <a:srgbClr val="C00000"/>
                </a:solidFill>
                <a:latin typeface="Gill Sans MT"/>
              </a:rPr>
              <a:t>Juin:</a:t>
            </a:r>
            <a:endParaRPr lang="fr-FR" sz="19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tabLst>
                <a:tab pos="0" algn="l"/>
              </a:tabLst>
            </a:pPr>
            <a:r>
              <a:rPr lang="fr-FR" sz="2900" b="0" strike="noStrike" spc="-1">
                <a:solidFill>
                  <a:srgbClr val="000000"/>
                </a:solidFill>
                <a:latin typeface="Gill Sans MT"/>
              </a:rPr>
              <a:t>COTECH RTPS</a:t>
            </a:r>
          </a:p>
          <a:p>
            <a:pPr marL="365760" indent="-282960">
              <a:lnSpc>
                <a:spcPct val="100000"/>
              </a:lnSpc>
              <a:spcBef>
                <a:spcPts val="601"/>
              </a:spcBef>
              <a:buClr>
                <a:srgbClr val="3891A7"/>
              </a:buClr>
              <a:buSzPct val="80000"/>
              <a:buFont typeface="Wingdings 2" charset="2"/>
              <a:buChar char=""/>
              <a:tabLst>
                <a:tab pos="0" algn="l"/>
              </a:tabLst>
            </a:pPr>
            <a:r>
              <a:rPr lang="fr-FR" sz="2900" b="0" strike="noStrike" spc="-1">
                <a:solidFill>
                  <a:srgbClr val="000000"/>
                </a:solidFill>
                <a:latin typeface="Gill Sans MT"/>
              </a:rPr>
              <a:t>Rencontre Adèle MARTIN (chargée de projet précarité alimentaire)</a:t>
            </a:r>
          </a:p>
          <a:p>
            <a:pPr marL="82440">
              <a:lnSpc>
                <a:spcPct val="100000"/>
              </a:lnSpc>
              <a:spcBef>
                <a:spcPts val="601"/>
              </a:spcBef>
              <a:tabLst>
                <a:tab pos="0" algn="l"/>
              </a:tabLst>
            </a:pPr>
            <a:endParaRPr lang="fr-FR" sz="29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CustomShape 1"/>
          <p:cNvSpPr/>
          <p:nvPr/>
        </p:nvSpPr>
        <p:spPr>
          <a:xfrm>
            <a:off x="1403640" y="188640"/>
            <a:ext cx="7272360" cy="1243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fr-FR" sz="1800" b="0" strike="noStrike" spc="-1">
              <a:latin typeface="Arial"/>
            </a:endParaRPr>
          </a:p>
          <a:p>
            <a:pPr>
              <a:lnSpc>
                <a:spcPct val="100000"/>
              </a:lnSpc>
            </a:pPr>
            <a:r>
              <a:rPr lang="fr-FR" sz="1800" b="1" strike="noStrike" spc="-1">
                <a:solidFill>
                  <a:srgbClr val="C00000"/>
                </a:solidFill>
                <a:latin typeface="Gill Sans MT"/>
              </a:rPr>
              <a:t>Septembre:</a:t>
            </a:r>
            <a:endParaRPr lang="fr-FR" sz="1800" b="0" strike="noStrike" spc="-1">
              <a:latin typeface="Arial"/>
            </a:endParaRPr>
          </a:p>
          <a:p>
            <a:pPr marL="285840" indent="-285480">
              <a:lnSpc>
                <a:spcPct val="100000"/>
              </a:lnSpc>
              <a:buClr>
                <a:srgbClr val="177FAE"/>
              </a:buClr>
              <a:buFont typeface="Arial"/>
              <a:buChar char="•"/>
            </a:pPr>
            <a:r>
              <a:rPr lang="fr-FR" sz="2700" b="0" strike="noStrike" spc="-1">
                <a:solidFill>
                  <a:srgbClr val="000000"/>
                </a:solidFill>
                <a:latin typeface="Gill Sans MT"/>
              </a:rPr>
              <a:t>Rencontre annuel avec la CPAM Alençon</a:t>
            </a:r>
            <a:endParaRPr lang="fr-FR" sz="2700" b="0" strike="noStrike" spc="-1">
              <a:latin typeface="Arial"/>
            </a:endParaRPr>
          </a:p>
          <a:p>
            <a:pPr>
              <a:lnSpc>
                <a:spcPct val="100000"/>
              </a:lnSpc>
            </a:pPr>
            <a:r>
              <a:rPr lang="fr-FR" sz="1800" b="1" strike="noStrike" spc="-1">
                <a:solidFill>
                  <a:srgbClr val="C00000"/>
                </a:solidFill>
                <a:latin typeface="Gill Sans MT"/>
              </a:rPr>
              <a:t>Octobre:</a:t>
            </a:r>
            <a:endParaRPr lang="fr-FR" sz="1800" b="0" strike="noStrike" spc="-1">
              <a:latin typeface="Arial"/>
            </a:endParaRPr>
          </a:p>
          <a:p>
            <a:pPr marL="285840" indent="-285480">
              <a:lnSpc>
                <a:spcPct val="100000"/>
              </a:lnSpc>
              <a:buClr>
                <a:srgbClr val="177FAE"/>
              </a:buClr>
              <a:buFont typeface="Arial"/>
              <a:buChar char="•"/>
            </a:pPr>
            <a:r>
              <a:rPr lang="fr-FR" sz="2700" b="0" strike="noStrike" spc="-1">
                <a:solidFill>
                  <a:srgbClr val="000000"/>
                </a:solidFill>
                <a:latin typeface="Gill Sans MT"/>
              </a:rPr>
              <a:t>Rencontre avec le secours populaire pour reprise des permanences avec actions de prévention</a:t>
            </a:r>
            <a:endParaRPr lang="fr-FR" sz="2700" b="0" strike="noStrike" spc="-1">
              <a:latin typeface="Arial"/>
            </a:endParaRPr>
          </a:p>
          <a:p>
            <a:pPr marL="285840" indent="-285480">
              <a:lnSpc>
                <a:spcPct val="100000"/>
              </a:lnSpc>
              <a:buClr>
                <a:srgbClr val="177FAE"/>
              </a:buClr>
              <a:buFont typeface="Arial"/>
              <a:buChar char="•"/>
            </a:pPr>
            <a:r>
              <a:rPr lang="fr-FR" sz="2700" b="0" strike="noStrike" spc="-1">
                <a:solidFill>
                  <a:srgbClr val="000000"/>
                </a:solidFill>
                <a:latin typeface="Gill Sans MT"/>
              </a:rPr>
              <a:t>Rencontre avec COLLET-FLIBEC Phoebe et BUREL Amandine (IDE coordinatrice) concernant le projet </a:t>
            </a:r>
            <a:r>
              <a:rPr lang="fr-FR" sz="2700" b="0" i="1" u="sng" strike="noStrike" spc="-1">
                <a:solidFill>
                  <a:srgbClr val="000000"/>
                </a:solidFill>
                <a:uFillTx/>
                <a:latin typeface="Gill Sans MT"/>
              </a:rPr>
              <a:t>Tabac</a:t>
            </a:r>
            <a:endParaRPr lang="fr-FR" sz="2700" b="0" strike="noStrike" spc="-1">
              <a:latin typeface="Arial"/>
            </a:endParaRPr>
          </a:p>
          <a:p>
            <a:pPr marL="285840" indent="-285480">
              <a:lnSpc>
                <a:spcPct val="100000"/>
              </a:lnSpc>
              <a:buClr>
                <a:srgbClr val="177FAE"/>
              </a:buClr>
              <a:buFont typeface="Arial"/>
              <a:buChar char="•"/>
            </a:pPr>
            <a:r>
              <a:rPr lang="fr-FR" sz="2700" b="0" strike="noStrike" spc="-1">
                <a:solidFill>
                  <a:srgbClr val="000000"/>
                </a:solidFill>
                <a:latin typeface="Gill Sans MT"/>
              </a:rPr>
              <a:t>Réunion (par visio) de coordination des maraudes </a:t>
            </a:r>
            <a:endParaRPr lang="fr-FR" sz="2700" b="0" strike="noStrike" spc="-1">
              <a:latin typeface="Arial"/>
            </a:endParaRPr>
          </a:p>
          <a:p>
            <a:pPr marL="285840" indent="-285480">
              <a:lnSpc>
                <a:spcPct val="100000"/>
              </a:lnSpc>
              <a:buClr>
                <a:srgbClr val="177FAE"/>
              </a:buClr>
              <a:buFont typeface="Arial"/>
              <a:buChar char="•"/>
            </a:pPr>
            <a:r>
              <a:rPr lang="fr-FR" sz="2700" b="0" strike="noStrike" spc="-1">
                <a:solidFill>
                  <a:srgbClr val="000000"/>
                </a:solidFill>
                <a:latin typeface="Gill Sans MT"/>
              </a:rPr>
              <a:t>Rencontre avec LERMIER Sylvie et COLLET-FLIBEC Phoebe sur l’hygiène dentaire</a:t>
            </a:r>
            <a:endParaRPr lang="fr-FR" sz="2700" b="0" strike="noStrike" spc="-1">
              <a:latin typeface="Arial"/>
            </a:endParaRPr>
          </a:p>
          <a:p>
            <a:pPr marL="285840" indent="-285480">
              <a:lnSpc>
                <a:spcPct val="100000"/>
              </a:lnSpc>
              <a:buClr>
                <a:srgbClr val="177FAE"/>
              </a:buClr>
              <a:buFont typeface="Arial"/>
              <a:buChar char="•"/>
            </a:pPr>
            <a:r>
              <a:rPr lang="fr-FR" sz="2700" b="0" strike="noStrike" spc="-1">
                <a:solidFill>
                  <a:srgbClr val="000000"/>
                </a:solidFill>
                <a:latin typeface="Gill Sans MT"/>
              </a:rPr>
              <a:t>Rencontre Maison France Service de Silly-en-Gouffern</a:t>
            </a: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a:p>
            <a:pPr>
              <a:lnSpc>
                <a:spcPct val="100000"/>
              </a:lnSpc>
            </a:pPr>
            <a:endParaRPr lang="fr-FR" sz="27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CustomShape 1"/>
          <p:cNvSpPr/>
          <p:nvPr/>
        </p:nvSpPr>
        <p:spPr>
          <a:xfrm>
            <a:off x="1475640" y="476640"/>
            <a:ext cx="7272360" cy="297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C00000"/>
                </a:solidFill>
                <a:latin typeface="Gill Sans MT"/>
              </a:rPr>
              <a:t>Novembre :</a:t>
            </a:r>
            <a:endParaRPr lang="fr-FR" sz="1800" b="0" strike="noStrike" spc="-1">
              <a:latin typeface="Arial"/>
            </a:endParaRPr>
          </a:p>
          <a:p>
            <a:pPr marL="285840" indent="-285480">
              <a:lnSpc>
                <a:spcPct val="100000"/>
              </a:lnSpc>
              <a:buClr>
                <a:srgbClr val="177FAE"/>
              </a:buClr>
              <a:buFont typeface="Arial"/>
              <a:buChar char="•"/>
            </a:pPr>
            <a:r>
              <a:rPr lang="fr-FR" sz="2700" b="0" strike="noStrike" spc="-1">
                <a:solidFill>
                  <a:srgbClr val="000000"/>
                </a:solidFill>
                <a:latin typeface="Gill Sans MT"/>
              </a:rPr>
              <a:t>COTECH incurie à la préfecture d’Alençon</a:t>
            </a:r>
            <a:endParaRPr lang="fr-FR" sz="2700" b="0" strike="noStrike" spc="-1">
              <a:latin typeface="Arial"/>
            </a:endParaRPr>
          </a:p>
          <a:p>
            <a:pPr marL="285840" indent="-285480">
              <a:lnSpc>
                <a:spcPct val="100000"/>
              </a:lnSpc>
              <a:buClr>
                <a:srgbClr val="177FAE"/>
              </a:buClr>
              <a:buFont typeface="Arial"/>
              <a:buChar char="•"/>
            </a:pPr>
            <a:r>
              <a:rPr lang="fr-FR" sz="2700" b="0" strike="noStrike" spc="-1">
                <a:solidFill>
                  <a:srgbClr val="000000"/>
                </a:solidFill>
                <a:latin typeface="Gill Sans MT"/>
              </a:rPr>
              <a:t>COTECH Média-dom</a:t>
            </a:r>
            <a:endParaRPr lang="fr-FR" sz="2700" b="0" strike="noStrike" spc="-1">
              <a:latin typeface="Arial"/>
            </a:endParaRPr>
          </a:p>
          <a:p>
            <a:pPr>
              <a:lnSpc>
                <a:spcPct val="100000"/>
              </a:lnSpc>
            </a:pPr>
            <a:r>
              <a:rPr lang="fr-FR" sz="1800" b="1" strike="noStrike" spc="-1">
                <a:solidFill>
                  <a:srgbClr val="C00000"/>
                </a:solidFill>
                <a:latin typeface="Gill Sans MT"/>
              </a:rPr>
              <a:t>Décembre :</a:t>
            </a:r>
            <a:endParaRPr lang="fr-FR" sz="1800" b="0" strike="noStrike" spc="-1">
              <a:latin typeface="Arial"/>
            </a:endParaRPr>
          </a:p>
          <a:p>
            <a:pPr marL="285840" indent="-285480">
              <a:lnSpc>
                <a:spcPct val="100000"/>
              </a:lnSpc>
              <a:buClr>
                <a:srgbClr val="177FAE"/>
              </a:buClr>
              <a:buFont typeface="Arial"/>
              <a:buChar char="•"/>
            </a:pPr>
            <a:r>
              <a:rPr lang="fr-FR" sz="2700" b="0" strike="noStrike" spc="-1">
                <a:solidFill>
                  <a:srgbClr val="000000"/>
                </a:solidFill>
                <a:latin typeface="Gill Sans MT"/>
              </a:rPr>
              <a:t>Rencontre avec COALLIA</a:t>
            </a:r>
            <a:endParaRPr lang="fr-FR" sz="2700" b="0" strike="noStrike" spc="-1">
              <a:latin typeface="Arial"/>
            </a:endParaRPr>
          </a:p>
          <a:p>
            <a:pPr marL="285840" indent="-285480">
              <a:lnSpc>
                <a:spcPct val="100000"/>
              </a:lnSpc>
              <a:buClr>
                <a:srgbClr val="177FAE"/>
              </a:buClr>
              <a:buFont typeface="Arial"/>
              <a:buChar char="•"/>
            </a:pPr>
            <a:r>
              <a:rPr lang="fr-FR" sz="2700" b="0" strike="noStrike" spc="-1">
                <a:solidFill>
                  <a:srgbClr val="000000"/>
                </a:solidFill>
                <a:latin typeface="Gill Sans MT"/>
              </a:rPr>
              <a:t>Réunion de synthèse, en interne, concernant une situation</a:t>
            </a:r>
            <a:endParaRPr lang="fr-FR" sz="2700" b="0" strike="noStrike" spc="-1">
              <a:latin typeface="Arial"/>
            </a:endParaRPr>
          </a:p>
          <a:p>
            <a:pPr>
              <a:lnSpc>
                <a:spcPct val="100000"/>
              </a:lnSpc>
            </a:pPr>
            <a:endParaRPr lang="fr-FR" sz="27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TextShape 1"/>
          <p:cNvSpPr txBox="1"/>
          <p:nvPr/>
        </p:nvSpPr>
        <p:spPr>
          <a:xfrm>
            <a:off x="1435680" y="274680"/>
            <a:ext cx="7497720" cy="1142640"/>
          </a:xfrm>
          <a:prstGeom prst="rect">
            <a:avLst/>
          </a:prstGeom>
          <a:noFill/>
          <a:ln w="0">
            <a:noFill/>
          </a:ln>
        </p:spPr>
        <p:txBody>
          <a:bodyPr lIns="90000" tIns="45000" rIns="90000" bIns="45000" anchor="ctr">
            <a:normAutofit fontScale="85500"/>
          </a:bodyPr>
          <a:lstStyle/>
          <a:p>
            <a:pPr algn="ctr">
              <a:lnSpc>
                <a:spcPct val="100000"/>
              </a:lnSpc>
            </a:pPr>
            <a:r>
              <a:rPr lang="fr-FR" sz="4300" b="0" strike="noStrike" spc="-1">
                <a:solidFill>
                  <a:srgbClr val="4EAC5C"/>
                </a:solidFill>
                <a:latin typeface="Gill Sans MT"/>
              </a:rPr>
              <a:t>Actions et supports réalisés en 2025</a:t>
            </a:r>
            <a:endParaRPr lang="fr-FR" sz="4300" b="0" strike="noStrike" spc="-1">
              <a:solidFill>
                <a:srgbClr val="000000"/>
              </a:solidFill>
              <a:latin typeface="Gill Sans MT"/>
            </a:endParaRPr>
          </a:p>
        </p:txBody>
      </p:sp>
      <p:sp>
        <p:nvSpPr>
          <p:cNvPr id="373" name="TextShape 2"/>
          <p:cNvSpPr txBox="1"/>
          <p:nvPr/>
        </p:nvSpPr>
        <p:spPr>
          <a:xfrm>
            <a:off x="1435680" y="1447920"/>
            <a:ext cx="7497720" cy="4800240"/>
          </a:xfrm>
          <a:prstGeom prst="rect">
            <a:avLst/>
          </a:prstGeom>
          <a:noFill/>
          <a:ln w="0">
            <a:noFill/>
          </a:ln>
        </p:spPr>
        <p:txBody>
          <a:bodyPr lIns="90000" tIns="45000" rIns="90000" bIns="45000">
            <a:normAutofit/>
          </a:bodyPr>
          <a:lstStyle/>
          <a:p>
            <a:pPr marL="82440">
              <a:lnSpc>
                <a:spcPct val="100000"/>
              </a:lnSpc>
              <a:spcBef>
                <a:spcPts val="601"/>
              </a:spcBef>
              <a:tabLst>
                <a:tab pos="0" algn="l"/>
              </a:tabLst>
            </a:pPr>
            <a:endParaRPr lang="fr-FR" sz="32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tabLst>
                <a:tab pos="0" algn="l"/>
              </a:tabLst>
            </a:pPr>
            <a:r>
              <a:rPr lang="fr-FR" sz="3200" b="0" strike="noStrike" spc="-1">
                <a:solidFill>
                  <a:srgbClr val="000000"/>
                </a:solidFill>
                <a:latin typeface="Gill Sans MT"/>
              </a:rPr>
              <a:t>Poursuite des permanences au secours populaire et resto du cœur une fois par mois</a:t>
            </a:r>
          </a:p>
          <a:p>
            <a:pPr marL="365760" indent="-282960">
              <a:lnSpc>
                <a:spcPct val="100000"/>
              </a:lnSpc>
              <a:spcBef>
                <a:spcPts val="601"/>
              </a:spcBef>
              <a:buClr>
                <a:srgbClr val="3891A7"/>
              </a:buClr>
              <a:buSzPct val="80000"/>
              <a:buFont typeface="Wingdings 2" charset="2"/>
              <a:buChar char=""/>
              <a:tabLst>
                <a:tab pos="0" algn="l"/>
              </a:tabLst>
            </a:pPr>
            <a:r>
              <a:rPr lang="fr-FR" sz="3200" b="0" strike="noStrike" spc="-1">
                <a:solidFill>
                  <a:srgbClr val="000000"/>
                </a:solidFill>
                <a:latin typeface="Gill Sans MT"/>
              </a:rPr>
              <a:t>Création d’un questionnaire sur l’hygiène dentaire</a:t>
            </a:r>
          </a:p>
          <a:p>
            <a:pPr marL="365760" indent="-282960">
              <a:lnSpc>
                <a:spcPct val="100000"/>
              </a:lnSpc>
              <a:spcBef>
                <a:spcPts val="601"/>
              </a:spcBef>
              <a:buClr>
                <a:srgbClr val="3891A7"/>
              </a:buClr>
              <a:buSzPct val="80000"/>
              <a:buFont typeface="Wingdings 2" charset="2"/>
              <a:buChar char=""/>
              <a:tabLst>
                <a:tab pos="0" algn="l"/>
              </a:tabLst>
            </a:pPr>
            <a:r>
              <a:rPr lang="fr-FR" sz="3200" b="0" strike="noStrike" spc="-1">
                <a:solidFill>
                  <a:srgbClr val="000000"/>
                </a:solidFill>
                <a:latin typeface="Gill Sans MT"/>
              </a:rPr>
              <a:t>Action de prévention sur le tabac </a:t>
            </a:r>
          </a:p>
          <a:p>
            <a:pPr marL="82440">
              <a:lnSpc>
                <a:spcPct val="100000"/>
              </a:lnSpc>
              <a:spcBef>
                <a:spcPts val="601"/>
              </a:spcBef>
              <a:tabLst>
                <a:tab pos="0" algn="l"/>
              </a:tabLst>
            </a:pPr>
            <a:endParaRPr lang="fr-FR" sz="3200" b="0" strike="noStrike" spc="-1">
              <a:solidFill>
                <a:srgbClr val="000000"/>
              </a:solidFill>
              <a:latin typeface="Gill Sans MT"/>
            </a:endParaRPr>
          </a:p>
          <a:p>
            <a:pPr marL="82440">
              <a:lnSpc>
                <a:spcPct val="100000"/>
              </a:lnSpc>
              <a:spcBef>
                <a:spcPts val="601"/>
              </a:spcBef>
              <a:tabLst>
                <a:tab pos="0" algn="l"/>
              </a:tabLst>
            </a:pPr>
            <a:endParaRPr lang="fr-FR" sz="32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 name="TextShape 1"/>
          <p:cNvSpPr txBox="1"/>
          <p:nvPr/>
        </p:nvSpPr>
        <p:spPr>
          <a:xfrm>
            <a:off x="1435680" y="274320"/>
            <a:ext cx="7497720" cy="633960"/>
          </a:xfrm>
          <a:prstGeom prst="rect">
            <a:avLst/>
          </a:prstGeom>
          <a:noFill/>
          <a:ln w="0">
            <a:noFill/>
          </a:ln>
        </p:spPr>
        <p:txBody>
          <a:bodyPr lIns="90000" tIns="45000" rIns="90000" bIns="45000" anchor="ctr">
            <a:normAutofit fontScale="60000" lnSpcReduction="10000"/>
          </a:bodyPr>
          <a:lstStyle/>
          <a:p>
            <a:pPr algn="ctr">
              <a:lnSpc>
                <a:spcPct val="150000"/>
              </a:lnSpc>
            </a:pPr>
            <a:r>
              <a:rPr lang="fr-FR" sz="4300" b="0" strike="noStrike" spc="-1">
                <a:solidFill>
                  <a:srgbClr val="A4AECA"/>
                </a:solidFill>
                <a:latin typeface="Gill Sans MT"/>
              </a:rPr>
              <a:t>Action</a:t>
            </a:r>
            <a:r>
              <a:rPr lang="fr-FR" sz="4300" b="0" strike="noStrike" spc="-1">
                <a:solidFill>
                  <a:srgbClr val="8898C3"/>
                </a:solidFill>
                <a:latin typeface="Gill Sans MT"/>
              </a:rPr>
              <a:t> tabac </a:t>
            </a:r>
            <a:endParaRPr lang="fr-FR" sz="4300" b="0" strike="noStrike" spc="-1">
              <a:solidFill>
                <a:srgbClr val="000000"/>
              </a:solidFill>
              <a:latin typeface="Gill Sans MT"/>
            </a:endParaRPr>
          </a:p>
        </p:txBody>
      </p:sp>
      <p:sp>
        <p:nvSpPr>
          <p:cNvPr id="375" name="TextShape 2"/>
          <p:cNvSpPr txBox="1"/>
          <p:nvPr/>
        </p:nvSpPr>
        <p:spPr>
          <a:xfrm>
            <a:off x="4356000" y="3717000"/>
            <a:ext cx="1337040" cy="237960"/>
          </a:xfrm>
          <a:prstGeom prst="rect">
            <a:avLst/>
          </a:prstGeom>
          <a:noFill/>
          <a:ln w="0">
            <a:noFill/>
          </a:ln>
        </p:spPr>
        <p:txBody>
          <a:bodyPr lIns="90000" tIns="45000" rIns="90000" bIns="45000">
            <a:normAutofit fontScale="32500" lnSpcReduction="10000"/>
          </a:bodyPr>
          <a:lstStyle/>
          <a:p>
            <a:endParaRPr lang="fr-FR" sz="3200" b="0" strike="noStrike" spc="-1">
              <a:solidFill>
                <a:srgbClr val="000000"/>
              </a:solidFill>
              <a:latin typeface="Gill Sans MT"/>
            </a:endParaRPr>
          </a:p>
        </p:txBody>
      </p:sp>
      <p:pic>
        <p:nvPicPr>
          <p:cNvPr id="376" name="Image 375"/>
          <p:cNvPicPr/>
          <p:nvPr/>
        </p:nvPicPr>
        <p:blipFill>
          <a:blip r:embed="rId3"/>
          <a:stretch/>
        </p:blipFill>
        <p:spPr>
          <a:xfrm>
            <a:off x="2984400" y="1041480"/>
            <a:ext cx="4317840" cy="56008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TextShape 1"/>
          <p:cNvSpPr txBox="1"/>
          <p:nvPr/>
        </p:nvSpPr>
        <p:spPr>
          <a:xfrm>
            <a:off x="1763640" y="128520"/>
            <a:ext cx="6400440" cy="1509480"/>
          </a:xfrm>
          <a:prstGeom prst="rect">
            <a:avLst/>
          </a:prstGeom>
          <a:noFill/>
          <a:ln w="0">
            <a:noFill/>
          </a:ln>
        </p:spPr>
        <p:txBody>
          <a:bodyPr lIns="90000" tIns="45000" rIns="90000" bIns="45000">
            <a:normAutofit fontScale="81000" lnSpcReduction="10000"/>
          </a:bodyPr>
          <a:lstStyle/>
          <a:p>
            <a:pPr marL="82440" algn="ctr">
              <a:lnSpc>
                <a:spcPct val="100000"/>
              </a:lnSpc>
              <a:spcBef>
                <a:spcPts val="601"/>
              </a:spcBef>
              <a:tabLst>
                <a:tab pos="0" algn="l"/>
              </a:tabLst>
            </a:pPr>
            <a:r>
              <a:rPr lang="fr-FR" sz="3900" b="0" strike="noStrike" spc="-1">
                <a:solidFill>
                  <a:srgbClr val="A4AECA"/>
                </a:solidFill>
                <a:latin typeface="Gill Sans MT"/>
              </a:rPr>
              <a:t>Création d’un recueil d’informations administratives pour le service des urgences</a:t>
            </a:r>
            <a:endParaRPr lang="fr-FR" sz="3900" b="0" strike="noStrike" spc="-1">
              <a:solidFill>
                <a:srgbClr val="000000"/>
              </a:solidFill>
              <a:latin typeface="Gill Sans MT"/>
            </a:endParaRPr>
          </a:p>
        </p:txBody>
      </p:sp>
      <p:pic>
        <p:nvPicPr>
          <p:cNvPr id="378" name="Image 3"/>
          <p:cNvPicPr/>
          <p:nvPr/>
        </p:nvPicPr>
        <p:blipFill>
          <a:blip r:embed="rId2"/>
          <a:srcRect b="15025"/>
          <a:stretch/>
        </p:blipFill>
        <p:spPr>
          <a:xfrm>
            <a:off x="3348000" y="1656000"/>
            <a:ext cx="3567960" cy="48866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 name="TextShape 1"/>
          <p:cNvSpPr txBox="1"/>
          <p:nvPr/>
        </p:nvSpPr>
        <p:spPr>
          <a:xfrm>
            <a:off x="1435680" y="274320"/>
            <a:ext cx="7497720" cy="6178680"/>
          </a:xfrm>
          <a:prstGeom prst="rect">
            <a:avLst/>
          </a:prstGeom>
          <a:noFill/>
          <a:ln w="0">
            <a:noFill/>
          </a:ln>
        </p:spPr>
        <p:txBody>
          <a:bodyPr lIns="90000" tIns="45000" rIns="90000" bIns="45000" anchor="ctr">
            <a:normAutofit/>
          </a:bodyPr>
          <a:lstStyle/>
          <a:p>
            <a:pPr algn="ctr">
              <a:lnSpc>
                <a:spcPct val="100000"/>
              </a:lnSpc>
            </a:pPr>
            <a:r>
              <a:rPr lang="fr-FR" sz="6000" b="0" strike="noStrike" spc="-1">
                <a:solidFill>
                  <a:srgbClr val="4EAC5C"/>
                </a:solidFill>
                <a:latin typeface="Gill Sans MT"/>
              </a:rPr>
              <a:t>Perspectives pour 2026</a:t>
            </a:r>
            <a:endParaRPr lang="fr-FR" sz="60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1435680" y="274680"/>
            <a:ext cx="7497720" cy="1142640"/>
          </a:xfrm>
          <a:prstGeom prst="rect">
            <a:avLst/>
          </a:prstGeom>
          <a:noFill/>
          <a:ln w="0">
            <a:noFill/>
          </a:ln>
        </p:spPr>
        <p:txBody>
          <a:bodyPr lIns="90000" tIns="45000" rIns="90000" bIns="45000" anchor="ctr">
            <a:noAutofit/>
          </a:bodyPr>
          <a:lstStyle/>
          <a:p>
            <a:pPr algn="ctr">
              <a:lnSpc>
                <a:spcPct val="100000"/>
              </a:lnSpc>
            </a:pPr>
            <a:r>
              <a:rPr lang="fr-FR" sz="4300" b="0" strike="noStrike" spc="-1">
                <a:solidFill>
                  <a:srgbClr val="4EAC5C"/>
                </a:solidFill>
                <a:latin typeface="Gill Sans MT"/>
              </a:rPr>
              <a:t>Perspectives pour 2026</a:t>
            </a:r>
            <a:endParaRPr lang="fr-FR" sz="4300" b="0" strike="noStrike" spc="-1">
              <a:solidFill>
                <a:srgbClr val="000000"/>
              </a:solidFill>
              <a:latin typeface="Gill Sans MT"/>
            </a:endParaRPr>
          </a:p>
        </p:txBody>
      </p:sp>
      <p:sp>
        <p:nvSpPr>
          <p:cNvPr id="381" name="TextShape 2"/>
          <p:cNvSpPr txBox="1"/>
          <p:nvPr/>
        </p:nvSpPr>
        <p:spPr>
          <a:xfrm>
            <a:off x="1435680" y="1447920"/>
            <a:ext cx="7497720" cy="4800240"/>
          </a:xfrm>
          <a:prstGeom prst="rect">
            <a:avLst/>
          </a:prstGeom>
          <a:noFill/>
          <a:ln w="0">
            <a:noFill/>
          </a:ln>
        </p:spPr>
        <p:txBody>
          <a:bodyPr lIns="90000" tIns="45000" rIns="90000" bIns="45000">
            <a:normAutofit/>
          </a:bodyPr>
          <a:lstStyle/>
          <a:p>
            <a:pPr marL="365760" lvl="2" indent="-282960">
              <a:lnSpc>
                <a:spcPct val="100000"/>
              </a:lnSpc>
              <a:spcBef>
                <a:spcPts val="601"/>
              </a:spcBef>
              <a:buClr>
                <a:srgbClr val="3891A7"/>
              </a:buClr>
              <a:buSzPct val="80000"/>
              <a:buFont typeface="Wingdings 2" charset="2"/>
              <a:buChar char=""/>
            </a:pPr>
            <a:r>
              <a:rPr lang="fr-FR" sz="2600" b="0" strike="noStrike" spc="-1">
                <a:solidFill>
                  <a:srgbClr val="000000"/>
                </a:solidFill>
                <a:latin typeface="Gill Sans MT"/>
              </a:rPr>
              <a:t>Concrétiser le « aller vers » par des visites à domicile et travailler en lien avec les communes alentours</a:t>
            </a:r>
          </a:p>
          <a:p>
            <a:pPr marL="365760" lvl="2" indent="-282960">
              <a:lnSpc>
                <a:spcPct val="100000"/>
              </a:lnSpc>
              <a:spcBef>
                <a:spcPts val="601"/>
              </a:spcBef>
              <a:buClr>
                <a:srgbClr val="3891A7"/>
              </a:buClr>
              <a:buSzPct val="80000"/>
              <a:buFont typeface="Wingdings 2" charset="2"/>
              <a:buChar char=""/>
            </a:pPr>
            <a:r>
              <a:rPr lang="fr-FR" sz="2600" b="0" strike="noStrike" spc="-1">
                <a:solidFill>
                  <a:srgbClr val="000000"/>
                </a:solidFill>
                <a:latin typeface="Gill Sans MT"/>
              </a:rPr>
              <a:t>La prise en charge du financement par le CEGIDD : en attente depuis Décembre 2024 </a:t>
            </a:r>
          </a:p>
          <a:p>
            <a:pPr marL="365760" lvl="2" indent="-282960">
              <a:lnSpc>
                <a:spcPct val="100000"/>
              </a:lnSpc>
              <a:spcBef>
                <a:spcPts val="601"/>
              </a:spcBef>
              <a:buClr>
                <a:srgbClr val="3891A7"/>
              </a:buClr>
              <a:buSzPct val="80000"/>
              <a:buFont typeface="Wingdings 2" charset="2"/>
              <a:buChar char=""/>
            </a:pPr>
            <a:r>
              <a:rPr lang="fr-FR" sz="2600" b="0" strike="noStrike" spc="-1">
                <a:solidFill>
                  <a:srgbClr val="000000"/>
                </a:solidFill>
                <a:latin typeface="Gill Sans MT"/>
              </a:rPr>
              <a:t>Poursuivre la mise en place des actions de prévention (VIH, Anti-tabac, hygiène dentaire)</a:t>
            </a:r>
          </a:p>
          <a:p>
            <a:pPr marL="365760" lvl="2" indent="-282960">
              <a:lnSpc>
                <a:spcPct val="100000"/>
              </a:lnSpc>
              <a:spcBef>
                <a:spcPts val="601"/>
              </a:spcBef>
              <a:buClr>
                <a:srgbClr val="3891A7"/>
              </a:buClr>
              <a:buSzPct val="80000"/>
              <a:buFont typeface="Wingdings 2" charset="2"/>
              <a:buChar char=""/>
            </a:pPr>
            <a:r>
              <a:rPr lang="fr-FR" sz="2600" b="0" strike="noStrike" spc="-1">
                <a:solidFill>
                  <a:srgbClr val="000000"/>
                </a:solidFill>
                <a:latin typeface="Gill Sans MT"/>
              </a:rPr>
              <a:t>Poursuivre le travail en collaboration avec la maternité et les urgences</a:t>
            </a:r>
          </a:p>
          <a:p>
            <a:endParaRPr lang="fr-FR" sz="2600" b="0" strike="noStrike" spc="-1">
              <a:solidFill>
                <a:srgbClr val="000000"/>
              </a:solidFill>
              <a:latin typeface="Gill Sans MT"/>
            </a:endParaRPr>
          </a:p>
          <a:p>
            <a:endParaRPr lang="fr-FR" sz="2600" b="0" strike="noStrike" spc="-1">
              <a:solidFill>
                <a:srgbClr val="000000"/>
              </a:solidFill>
              <a:latin typeface="Gill Sans MT"/>
            </a:endParaRPr>
          </a:p>
          <a:p>
            <a:endParaRPr lang="fr-FR" sz="2600" b="0" strike="noStrike" spc="-1">
              <a:solidFill>
                <a:srgbClr val="000000"/>
              </a:solidFill>
              <a:latin typeface="Gill Sans MT"/>
            </a:endParaRPr>
          </a:p>
          <a:p>
            <a:pPr>
              <a:lnSpc>
                <a:spcPct val="100000"/>
              </a:lnSpc>
              <a:spcBef>
                <a:spcPts val="601"/>
              </a:spcBef>
            </a:pPr>
            <a:endParaRPr lang="fr-FR" sz="26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81">
                                            <p:txEl>
                                              <p:pRg st="0" end="0"/>
                                            </p:txEl>
                                          </p:spTgt>
                                        </p:tgtEl>
                                        <p:attrNameLst>
                                          <p:attrName>style.visibility</p:attrName>
                                        </p:attrNameLst>
                                      </p:cBhvr>
                                      <p:to>
                                        <p:strVal val="visible"/>
                                      </p:to>
                                    </p:set>
                                    <p:anim calcmode="lin" valueType="num">
                                      <p:cBhvr additive="repl">
                                        <p:cTn id="7" dur="500" fill="hold"/>
                                        <p:tgtEl>
                                          <p:spTgt spid="381">
                                            <p:txEl>
                                              <p:pRg st="0" end="0"/>
                                            </p:txEl>
                                          </p:spTgt>
                                        </p:tgtEl>
                                        <p:attrNameLst>
                                          <p:attrName>ppt_w</p:attrName>
                                        </p:attrNameLst>
                                      </p:cBhvr>
                                      <p:tavLst>
                                        <p:tav tm="0">
                                          <p:val>
                                            <p:fltVal val="0"/>
                                          </p:val>
                                        </p:tav>
                                        <p:tav tm="100000">
                                          <p:val>
                                            <p:strVal val="#ppt_w"/>
                                          </p:val>
                                        </p:tav>
                                      </p:tavLst>
                                    </p:anim>
                                    <p:anim calcmode="lin" valueType="num">
                                      <p:cBhvr additive="repl">
                                        <p:cTn id="8" dur="500" fill="hold"/>
                                        <p:tgtEl>
                                          <p:spTgt spid="381">
                                            <p:txEl>
                                              <p:pRg st="0" end="0"/>
                                            </p:txEl>
                                          </p:spTgt>
                                        </p:tgtEl>
                                        <p:attrNameLst>
                                          <p:attrName>ppt_h</p:attrName>
                                        </p:attrNameLst>
                                      </p:cBhvr>
                                      <p:tavLst>
                                        <p:tav tm="0">
                                          <p:val>
                                            <p:fltVal val="0"/>
                                          </p:val>
                                        </p:tav>
                                        <p:tav tm="100000">
                                          <p:val>
                                            <p:strVal val="#ppt_h"/>
                                          </p:val>
                                        </p:tav>
                                      </p:tavLst>
                                    </p:anim>
                                    <p:animEffect transition="in" filter="fade">
                                      <p:cBhvr additive="repl">
                                        <p:cTn id="9" dur="500"/>
                                        <p:tgtEl>
                                          <p:spTgt spid="38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81">
                                            <p:txEl>
                                              <p:pRg st="1" end="1"/>
                                            </p:txEl>
                                          </p:spTgt>
                                        </p:tgtEl>
                                        <p:attrNameLst>
                                          <p:attrName>style.visibility</p:attrName>
                                        </p:attrNameLst>
                                      </p:cBhvr>
                                      <p:to>
                                        <p:strVal val="visible"/>
                                      </p:to>
                                    </p:set>
                                    <p:anim calcmode="lin" valueType="num">
                                      <p:cBhvr additive="repl">
                                        <p:cTn id="14" dur="500" fill="hold"/>
                                        <p:tgtEl>
                                          <p:spTgt spid="381">
                                            <p:txEl>
                                              <p:pRg st="1" end="1"/>
                                            </p:txEl>
                                          </p:spTgt>
                                        </p:tgtEl>
                                        <p:attrNameLst>
                                          <p:attrName>ppt_w</p:attrName>
                                        </p:attrNameLst>
                                      </p:cBhvr>
                                      <p:tavLst>
                                        <p:tav tm="0">
                                          <p:val>
                                            <p:fltVal val="0"/>
                                          </p:val>
                                        </p:tav>
                                        <p:tav tm="100000">
                                          <p:val>
                                            <p:strVal val="#ppt_w"/>
                                          </p:val>
                                        </p:tav>
                                      </p:tavLst>
                                    </p:anim>
                                    <p:anim calcmode="lin" valueType="num">
                                      <p:cBhvr additive="repl">
                                        <p:cTn id="15" dur="500" fill="hold"/>
                                        <p:tgtEl>
                                          <p:spTgt spid="381">
                                            <p:txEl>
                                              <p:pRg st="1" end="1"/>
                                            </p:txEl>
                                          </p:spTgt>
                                        </p:tgtEl>
                                        <p:attrNameLst>
                                          <p:attrName>ppt_h</p:attrName>
                                        </p:attrNameLst>
                                      </p:cBhvr>
                                      <p:tavLst>
                                        <p:tav tm="0">
                                          <p:val>
                                            <p:fltVal val="0"/>
                                          </p:val>
                                        </p:tav>
                                        <p:tav tm="100000">
                                          <p:val>
                                            <p:strVal val="#ppt_h"/>
                                          </p:val>
                                        </p:tav>
                                      </p:tavLst>
                                    </p:anim>
                                    <p:animEffect transition="in" filter="fade">
                                      <p:cBhvr additive="repl">
                                        <p:cTn id="16" dur="500"/>
                                        <p:tgtEl>
                                          <p:spTgt spid="38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81">
                                            <p:txEl>
                                              <p:pRg st="2" end="2"/>
                                            </p:txEl>
                                          </p:spTgt>
                                        </p:tgtEl>
                                        <p:attrNameLst>
                                          <p:attrName>style.visibility</p:attrName>
                                        </p:attrNameLst>
                                      </p:cBhvr>
                                      <p:to>
                                        <p:strVal val="visible"/>
                                      </p:to>
                                    </p:set>
                                    <p:anim calcmode="lin" valueType="num">
                                      <p:cBhvr additive="repl">
                                        <p:cTn id="21" dur="500" fill="hold"/>
                                        <p:tgtEl>
                                          <p:spTgt spid="381">
                                            <p:txEl>
                                              <p:pRg st="2" end="2"/>
                                            </p:txEl>
                                          </p:spTgt>
                                        </p:tgtEl>
                                        <p:attrNameLst>
                                          <p:attrName>ppt_w</p:attrName>
                                        </p:attrNameLst>
                                      </p:cBhvr>
                                      <p:tavLst>
                                        <p:tav tm="0">
                                          <p:val>
                                            <p:fltVal val="0"/>
                                          </p:val>
                                        </p:tav>
                                        <p:tav tm="100000">
                                          <p:val>
                                            <p:strVal val="#ppt_w"/>
                                          </p:val>
                                        </p:tav>
                                      </p:tavLst>
                                    </p:anim>
                                    <p:anim calcmode="lin" valueType="num">
                                      <p:cBhvr additive="repl">
                                        <p:cTn id="22" dur="500" fill="hold"/>
                                        <p:tgtEl>
                                          <p:spTgt spid="381">
                                            <p:txEl>
                                              <p:pRg st="2" end="2"/>
                                            </p:txEl>
                                          </p:spTgt>
                                        </p:tgtEl>
                                        <p:attrNameLst>
                                          <p:attrName>ppt_h</p:attrName>
                                        </p:attrNameLst>
                                      </p:cBhvr>
                                      <p:tavLst>
                                        <p:tav tm="0">
                                          <p:val>
                                            <p:fltVal val="0"/>
                                          </p:val>
                                        </p:tav>
                                        <p:tav tm="100000">
                                          <p:val>
                                            <p:strVal val="#ppt_h"/>
                                          </p:val>
                                        </p:tav>
                                      </p:tavLst>
                                    </p:anim>
                                    <p:animEffect transition="in" filter="fade">
                                      <p:cBhvr additive="repl">
                                        <p:cTn id="23" dur="500"/>
                                        <p:tgtEl>
                                          <p:spTgt spid="381">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81">
                                            <p:txEl>
                                              <p:pRg st="3" end="3"/>
                                            </p:txEl>
                                          </p:spTgt>
                                        </p:tgtEl>
                                        <p:attrNameLst>
                                          <p:attrName>style.visibility</p:attrName>
                                        </p:attrNameLst>
                                      </p:cBhvr>
                                      <p:to>
                                        <p:strVal val="visible"/>
                                      </p:to>
                                    </p:set>
                                    <p:anim calcmode="lin" valueType="num">
                                      <p:cBhvr additive="repl">
                                        <p:cTn id="28" dur="500" fill="hold"/>
                                        <p:tgtEl>
                                          <p:spTgt spid="381">
                                            <p:txEl>
                                              <p:pRg st="3" end="3"/>
                                            </p:txEl>
                                          </p:spTgt>
                                        </p:tgtEl>
                                        <p:attrNameLst>
                                          <p:attrName>ppt_w</p:attrName>
                                        </p:attrNameLst>
                                      </p:cBhvr>
                                      <p:tavLst>
                                        <p:tav tm="0">
                                          <p:val>
                                            <p:fltVal val="0"/>
                                          </p:val>
                                        </p:tav>
                                        <p:tav tm="100000">
                                          <p:val>
                                            <p:strVal val="#ppt_w"/>
                                          </p:val>
                                        </p:tav>
                                      </p:tavLst>
                                    </p:anim>
                                    <p:anim calcmode="lin" valueType="num">
                                      <p:cBhvr additive="repl">
                                        <p:cTn id="29" dur="500" fill="hold"/>
                                        <p:tgtEl>
                                          <p:spTgt spid="381">
                                            <p:txEl>
                                              <p:pRg st="3" end="3"/>
                                            </p:txEl>
                                          </p:spTgt>
                                        </p:tgtEl>
                                        <p:attrNameLst>
                                          <p:attrName>ppt_h</p:attrName>
                                        </p:attrNameLst>
                                      </p:cBhvr>
                                      <p:tavLst>
                                        <p:tav tm="0">
                                          <p:val>
                                            <p:fltVal val="0"/>
                                          </p:val>
                                        </p:tav>
                                        <p:tav tm="100000">
                                          <p:val>
                                            <p:strVal val="#ppt_h"/>
                                          </p:val>
                                        </p:tav>
                                      </p:tavLst>
                                    </p:anim>
                                    <p:animEffect transition="in" filter="fade">
                                      <p:cBhvr additive="repl">
                                        <p:cTn id="30" dur="500"/>
                                        <p:tgtEl>
                                          <p:spTgt spid="38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TextShape 1"/>
          <p:cNvSpPr txBox="1"/>
          <p:nvPr/>
        </p:nvSpPr>
        <p:spPr>
          <a:xfrm>
            <a:off x="1403640" y="1268640"/>
            <a:ext cx="7459560" cy="2808000"/>
          </a:xfrm>
          <a:prstGeom prst="rect">
            <a:avLst/>
          </a:prstGeom>
          <a:noFill/>
          <a:ln w="0">
            <a:noFill/>
          </a:ln>
        </p:spPr>
        <p:txBody>
          <a:bodyPr lIns="90000" tIns="45000" rIns="90000" bIns="45000" anchor="b">
            <a:noAutofit/>
          </a:bodyPr>
          <a:lstStyle/>
          <a:p>
            <a:pPr algn="ctr">
              <a:lnSpc>
                <a:spcPct val="100000"/>
              </a:lnSpc>
            </a:pPr>
            <a:r>
              <a:rPr lang="fr-FR" sz="9600" b="0" strike="noStrike" spc="-1">
                <a:solidFill>
                  <a:srgbClr val="4EAC5C"/>
                </a:solidFill>
                <a:latin typeface="Gill Sans MT"/>
              </a:rPr>
              <a:t>MERCI</a:t>
            </a:r>
            <a:r>
              <a:rPr lang="fr-FR" sz="4300" b="0" strike="noStrike" spc="-1">
                <a:solidFill>
                  <a:srgbClr val="F88631"/>
                </a:solidFill>
                <a:latin typeface="Gill Sans MT"/>
              </a:rPr>
              <a:t> </a:t>
            </a:r>
            <a:endParaRPr lang="fr-FR" sz="43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TextShape 1"/>
          <p:cNvSpPr txBox="1"/>
          <p:nvPr/>
        </p:nvSpPr>
        <p:spPr>
          <a:xfrm>
            <a:off x="1435680" y="274680"/>
            <a:ext cx="7497720" cy="1142640"/>
          </a:xfrm>
          <a:prstGeom prst="rect">
            <a:avLst/>
          </a:prstGeom>
          <a:noFill/>
          <a:ln w="0">
            <a:noFill/>
          </a:ln>
        </p:spPr>
        <p:txBody>
          <a:bodyPr lIns="90000" tIns="45000" rIns="90000" bIns="45000" anchor="ctr">
            <a:normAutofit fontScale="93000"/>
          </a:bodyPr>
          <a:lstStyle/>
          <a:p>
            <a:pPr algn="ctr">
              <a:lnSpc>
                <a:spcPct val="100000"/>
              </a:lnSpc>
            </a:pPr>
            <a:r>
              <a:rPr lang="fr-FR" sz="4300" b="0" strike="noStrike" spc="-1">
                <a:solidFill>
                  <a:srgbClr val="4EAC5C"/>
                </a:solidFill>
                <a:latin typeface="Gill Sans MT"/>
              </a:rPr>
              <a:t>Définition et objectif de la PASS</a:t>
            </a:r>
            <a:r>
              <a:rPr lang="fr-FR" sz="4300" b="0" strike="noStrike" spc="-1">
                <a:solidFill>
                  <a:srgbClr val="572314"/>
                </a:solidFill>
                <a:latin typeface="Gill Sans MT"/>
              </a:rPr>
              <a:t>	</a:t>
            </a:r>
            <a:endParaRPr lang="fr-FR" sz="4300" b="0" strike="noStrike" spc="-1">
              <a:solidFill>
                <a:srgbClr val="000000"/>
              </a:solidFill>
              <a:latin typeface="Gill Sans MT"/>
            </a:endParaRPr>
          </a:p>
        </p:txBody>
      </p:sp>
      <p:sp>
        <p:nvSpPr>
          <p:cNvPr id="296" name="TextShape 2"/>
          <p:cNvSpPr txBox="1"/>
          <p:nvPr/>
        </p:nvSpPr>
        <p:spPr>
          <a:xfrm>
            <a:off x="1435680" y="1447920"/>
            <a:ext cx="7497720" cy="4800240"/>
          </a:xfrm>
          <a:prstGeom prst="rect">
            <a:avLst/>
          </a:prstGeom>
          <a:noFill/>
          <a:ln w="0">
            <a:noFill/>
          </a:ln>
        </p:spPr>
        <p:txBody>
          <a:bodyPr lIns="90000" tIns="45000" rIns="90000" bIns="45000">
            <a:normAutofit/>
          </a:bodyPr>
          <a:lstStyle/>
          <a:p>
            <a:pPr marL="365760" indent="-282960">
              <a:lnSpc>
                <a:spcPct val="100000"/>
              </a:lnSpc>
              <a:spcBef>
                <a:spcPts val="601"/>
              </a:spcBef>
              <a:buClr>
                <a:srgbClr val="3891A7"/>
              </a:buClr>
              <a:buSzPct val="80000"/>
              <a:buFont typeface="Wingdings 2" charset="2"/>
              <a:buChar char=""/>
            </a:pPr>
            <a:r>
              <a:rPr lang="fr-FR" sz="3200" b="0" strike="noStrike" spc="-1">
                <a:solidFill>
                  <a:srgbClr val="000000"/>
                </a:solidFill>
                <a:latin typeface="Gill Sans MT"/>
              </a:rPr>
              <a:t>La Permanence d’Accès aux Soins et la Santé (PASS) a pour objectif de faciliter l’accès aux soins et l’accompagnement social pour les personnes les plus démunis. C’est un lieu d’accueil, d’information, de prévention et d’orientation dans le but d’amener les personnes vers le droit commun.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42" presetClass="entr" fill="hold" nodeType="clickEffect">
                                  <p:stCondLst>
                                    <p:cond delay="0"/>
                                  </p:stCondLst>
                                  <p:childTnLst>
                                    <p:set>
                                      <p:cBhvr>
                                        <p:cTn id="6" dur="1" fill="hold">
                                          <p:stCondLst>
                                            <p:cond delay="0"/>
                                          </p:stCondLst>
                                        </p:cTn>
                                        <p:tgtEl>
                                          <p:spTgt spid="296">
                                            <p:txEl>
                                              <p:pRg st="0" end="0"/>
                                            </p:txEl>
                                          </p:spTgt>
                                        </p:tgtEl>
                                        <p:attrNameLst>
                                          <p:attrName>style.visibility</p:attrName>
                                        </p:attrNameLst>
                                      </p:cBhvr>
                                      <p:to>
                                        <p:strVal val="visible"/>
                                      </p:to>
                                    </p:set>
                                    <p:animEffect transition="in" filter="fade">
                                      <p:cBhvr additive="repl">
                                        <p:cTn id="7" dur="1000"/>
                                        <p:tgtEl>
                                          <p:spTgt spid="296">
                                            <p:txEl>
                                              <p:pRg st="0" end="0"/>
                                            </p:txEl>
                                          </p:spTgt>
                                        </p:tgtEl>
                                      </p:cBhvr>
                                    </p:animEffect>
                                    <p:anim calcmode="lin" valueType="num">
                                      <p:cBhvr additive="repl">
                                        <p:cTn id="8" dur="1000" fill="hold"/>
                                        <p:tgtEl>
                                          <p:spTgt spid="296">
                                            <p:txEl>
                                              <p:pRg st="0" end="0"/>
                                            </p:txEl>
                                          </p:spTgt>
                                        </p:tgtEl>
                                        <p:attrNameLst>
                                          <p:attrName>ppt_x</p:attrName>
                                        </p:attrNameLst>
                                      </p:cBhvr>
                                      <p:tavLst>
                                        <p:tav tm="0">
                                          <p:val>
                                            <p:strVal val="#ppt_x"/>
                                          </p:val>
                                        </p:tav>
                                        <p:tav tm="100000">
                                          <p:val>
                                            <p:strVal val="#ppt_x"/>
                                          </p:val>
                                        </p:tav>
                                      </p:tavLst>
                                    </p:anim>
                                    <p:anim calcmode="lin" valueType="num">
                                      <p:cBhvr additive="repl">
                                        <p:cTn id="9" dur="1000" fill="hold"/>
                                        <p:tgtEl>
                                          <p:spTgt spid="29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 name="TextShape 1"/>
          <p:cNvSpPr txBox="1"/>
          <p:nvPr/>
        </p:nvSpPr>
        <p:spPr>
          <a:xfrm>
            <a:off x="1043640" y="404640"/>
            <a:ext cx="8100000" cy="1151640"/>
          </a:xfrm>
          <a:prstGeom prst="rect">
            <a:avLst/>
          </a:prstGeom>
          <a:noFill/>
          <a:ln w="0">
            <a:noFill/>
          </a:ln>
        </p:spPr>
        <p:txBody>
          <a:bodyPr lIns="90000" tIns="45000" rIns="90000" bIns="45000" anchor="ctr">
            <a:noAutofit/>
          </a:bodyPr>
          <a:lstStyle/>
          <a:p>
            <a:pPr algn="ctr">
              <a:lnSpc>
                <a:spcPct val="100000"/>
              </a:lnSpc>
            </a:pPr>
            <a:r>
              <a:rPr lang="fr-FR" sz="4300" b="0" strike="noStrike" spc="-1">
                <a:solidFill>
                  <a:srgbClr val="4EAC5C"/>
                </a:solidFill>
                <a:latin typeface="Gill Sans MT"/>
              </a:rPr>
              <a:t>Problématiques </a:t>
            </a:r>
            <a:r>
              <a:t/>
            </a:r>
            <a:br/>
            <a:r>
              <a:rPr lang="fr-FR" sz="4300" b="0" strike="noStrike" spc="-1">
                <a:solidFill>
                  <a:srgbClr val="4EAC5C"/>
                </a:solidFill>
                <a:latin typeface="Gill Sans MT"/>
              </a:rPr>
              <a:t>Echanges / Questions</a:t>
            </a:r>
            <a:r>
              <a:t/>
            </a:r>
            <a:br/>
            <a:endParaRPr lang="fr-FR" sz="4300" b="0" strike="noStrike" spc="-1">
              <a:solidFill>
                <a:srgbClr val="000000"/>
              </a:solidFill>
              <a:latin typeface="Gill Sans MT"/>
            </a:endParaRPr>
          </a:p>
        </p:txBody>
      </p:sp>
      <p:sp>
        <p:nvSpPr>
          <p:cNvPr id="384" name="TextShape 2"/>
          <p:cNvSpPr txBox="1"/>
          <p:nvPr/>
        </p:nvSpPr>
        <p:spPr>
          <a:xfrm>
            <a:off x="1403640" y="1556640"/>
            <a:ext cx="7497720" cy="4896360"/>
          </a:xfrm>
          <a:prstGeom prst="rect">
            <a:avLst/>
          </a:prstGeom>
          <a:noFill/>
          <a:ln w="0">
            <a:noFill/>
          </a:ln>
        </p:spPr>
        <p:txBody>
          <a:bodyPr lIns="90000" tIns="45000" rIns="90000" bIns="45000">
            <a:normAutofit/>
          </a:bodyPr>
          <a:lstStyle/>
          <a:p>
            <a:pPr marL="365760" indent="-282960">
              <a:lnSpc>
                <a:spcPct val="100000"/>
              </a:lnSpc>
              <a:spcBef>
                <a:spcPts val="601"/>
              </a:spcBef>
              <a:buClr>
                <a:srgbClr val="3891A7"/>
              </a:buClr>
              <a:buSzPct val="80000"/>
              <a:buFont typeface="Wingdings" charset="2"/>
              <a:buChar char=""/>
            </a:pPr>
            <a:r>
              <a:rPr lang="fr-FR" sz="3200" b="0" strike="noStrike" spc="-1">
                <a:solidFill>
                  <a:srgbClr val="000000"/>
                </a:solidFill>
                <a:latin typeface="Gill Sans MT"/>
              </a:rPr>
              <a:t>Les prises de rendez-vous chez certains spécialistes (dentistes)</a:t>
            </a:r>
          </a:p>
          <a:p>
            <a:pPr marL="82440">
              <a:lnSpc>
                <a:spcPct val="100000"/>
              </a:lnSpc>
              <a:spcBef>
                <a:spcPts val="601"/>
              </a:spcBef>
              <a:tabLst>
                <a:tab pos="0" algn="l"/>
              </a:tabLst>
            </a:pPr>
            <a:r>
              <a:rPr lang="fr-FR" sz="3200" b="0" strike="noStrike" spc="-1">
                <a:solidFill>
                  <a:srgbClr val="000000"/>
                </a:solidFill>
                <a:latin typeface="Gill Sans MT"/>
              </a:rPr>
              <a:t> </a:t>
            </a:r>
          </a:p>
          <a:p>
            <a:pPr marL="365760" indent="-282960">
              <a:lnSpc>
                <a:spcPct val="100000"/>
              </a:lnSpc>
              <a:spcBef>
                <a:spcPts val="601"/>
              </a:spcBef>
              <a:buClr>
                <a:srgbClr val="3891A7"/>
              </a:buClr>
              <a:buSzPct val="80000"/>
              <a:buFont typeface="Wingdings" charset="2"/>
              <a:buChar char=""/>
              <a:tabLst>
                <a:tab pos="0" algn="l"/>
              </a:tabLst>
            </a:pPr>
            <a:r>
              <a:rPr lang="fr-FR" sz="3200" b="0" strike="noStrike" spc="-1">
                <a:solidFill>
                  <a:srgbClr val="000000"/>
                </a:solidFill>
                <a:latin typeface="Gill Sans MT"/>
              </a:rPr>
              <a:t>La prise en charge financière des dépistages par sérologies VIH/hépatites</a:t>
            </a:r>
          </a:p>
          <a:p>
            <a:pPr marL="82440">
              <a:lnSpc>
                <a:spcPct val="100000"/>
              </a:lnSpc>
              <a:spcBef>
                <a:spcPts val="601"/>
              </a:spcBef>
              <a:tabLst>
                <a:tab pos="0" algn="l"/>
              </a:tabLst>
            </a:pPr>
            <a:endParaRPr lang="fr-FR" sz="32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charset="2"/>
              <a:buChar char=""/>
              <a:tabLst>
                <a:tab pos="0" algn="l"/>
              </a:tabLst>
            </a:pPr>
            <a:r>
              <a:rPr lang="fr-FR" sz="3200" b="0" strike="noStrike" spc="-1">
                <a:solidFill>
                  <a:srgbClr val="000000"/>
                </a:solidFill>
                <a:latin typeface="Gill Sans MT"/>
              </a:rPr>
              <a:t>L’hébergement des hommes sans domicile fixe</a:t>
            </a:r>
          </a:p>
          <a:p>
            <a:pPr marL="82440" algn="ctr">
              <a:lnSpc>
                <a:spcPct val="100000"/>
              </a:lnSpc>
              <a:spcBef>
                <a:spcPts val="601"/>
              </a:spcBef>
              <a:tabLst>
                <a:tab pos="0" algn="l"/>
              </a:tabLst>
            </a:pPr>
            <a:endParaRPr lang="fr-FR" sz="32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3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3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3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38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TextShape 1"/>
          <p:cNvSpPr txBox="1"/>
          <p:nvPr/>
        </p:nvSpPr>
        <p:spPr>
          <a:xfrm>
            <a:off x="1115640" y="1700640"/>
            <a:ext cx="8028000" cy="3185280"/>
          </a:xfrm>
          <a:prstGeom prst="rect">
            <a:avLst/>
          </a:prstGeom>
          <a:noFill/>
          <a:ln w="0">
            <a:noFill/>
          </a:ln>
        </p:spPr>
        <p:txBody>
          <a:bodyPr lIns="90000" tIns="45000" rIns="90000" bIns="45000" anchor="ctr">
            <a:noAutofit/>
          </a:bodyPr>
          <a:lstStyle/>
          <a:p>
            <a:pPr algn="ctr">
              <a:lnSpc>
                <a:spcPct val="100000"/>
              </a:lnSpc>
            </a:pPr>
            <a:r>
              <a:rPr lang="fr-FR" sz="4300" b="1" strike="noStrike" spc="-1">
                <a:solidFill>
                  <a:srgbClr val="7030A0"/>
                </a:solidFill>
                <a:latin typeface="Gill Sans MT"/>
              </a:rPr>
              <a:t>Illustration :</a:t>
            </a:r>
            <a:r>
              <a:rPr lang="fr-FR" sz="4300" b="0" strike="noStrike" spc="-1">
                <a:solidFill>
                  <a:srgbClr val="572314"/>
                </a:solidFill>
                <a:latin typeface="Gill Sans MT"/>
              </a:rPr>
              <a:t> https://pixabay.com/fr/</a:t>
            </a:r>
            <a:r>
              <a:t/>
            </a:r>
            <a:br/>
            <a:r>
              <a:t/>
            </a:r>
            <a:br/>
            <a:r>
              <a:rPr lang="fr-FR" sz="4300" b="0" strike="noStrike" spc="-1">
                <a:solidFill>
                  <a:srgbClr val="7030A0"/>
                </a:solidFill>
                <a:latin typeface="Gill Sans MT"/>
              </a:rPr>
              <a:t>image libre de droits</a:t>
            </a:r>
            <a:endParaRPr lang="fr-FR" sz="43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1435680" y="274680"/>
            <a:ext cx="7497720" cy="921600"/>
          </a:xfrm>
          <a:prstGeom prst="rect">
            <a:avLst/>
          </a:prstGeom>
          <a:noFill/>
          <a:ln w="0">
            <a:noFill/>
          </a:ln>
        </p:spPr>
        <p:txBody>
          <a:bodyPr lIns="90000" tIns="45000" rIns="90000" bIns="45000" anchor="ctr">
            <a:normAutofit/>
          </a:bodyPr>
          <a:lstStyle/>
          <a:p>
            <a:pPr algn="ctr">
              <a:lnSpc>
                <a:spcPct val="100000"/>
              </a:lnSpc>
            </a:pPr>
            <a:r>
              <a:rPr lang="fr-FR" sz="4300" b="0" strike="noStrike" spc="-1">
                <a:solidFill>
                  <a:srgbClr val="4EAC5C"/>
                </a:solidFill>
                <a:latin typeface="Gill Sans MT"/>
              </a:rPr>
              <a:t>Equipe de la PASS d’Argentan</a:t>
            </a:r>
            <a:endParaRPr lang="fr-FR" sz="4300" b="0" strike="noStrike" spc="-1">
              <a:solidFill>
                <a:srgbClr val="000000"/>
              </a:solidFill>
              <a:latin typeface="Gill Sans MT"/>
            </a:endParaRPr>
          </a:p>
        </p:txBody>
      </p:sp>
      <p:sp>
        <p:nvSpPr>
          <p:cNvPr id="298" name="TextShape 2"/>
          <p:cNvSpPr txBox="1"/>
          <p:nvPr/>
        </p:nvSpPr>
        <p:spPr>
          <a:xfrm>
            <a:off x="1435680" y="1196640"/>
            <a:ext cx="7497720" cy="5051160"/>
          </a:xfrm>
          <a:prstGeom prst="rect">
            <a:avLst/>
          </a:prstGeom>
          <a:noFill/>
          <a:ln w="0">
            <a:noFill/>
          </a:ln>
        </p:spPr>
        <p:txBody>
          <a:bodyPr lIns="90000" tIns="45000" rIns="90000" bIns="45000">
            <a:normAutofit fontScale="97000"/>
          </a:bodyPr>
          <a:lstStyle/>
          <a:p>
            <a:pPr marL="640080" lvl="1" indent="-237240">
              <a:lnSpc>
                <a:spcPct val="100000"/>
              </a:lnSpc>
              <a:spcBef>
                <a:spcPts val="550"/>
              </a:spcBef>
              <a:buClr>
                <a:srgbClr val="3891A7"/>
              </a:buClr>
              <a:buFont typeface="Verdana"/>
              <a:buChar char="◦"/>
            </a:pPr>
            <a:r>
              <a:rPr lang="fr-FR" sz="2800" b="0" strike="noStrike" spc="-1">
                <a:solidFill>
                  <a:srgbClr val="0070C0"/>
                </a:solidFill>
                <a:latin typeface="Gill Sans MT"/>
              </a:rPr>
              <a:t>Médecin</a:t>
            </a:r>
            <a:r>
              <a:rPr lang="fr-FR" sz="2800" b="0" strike="noStrike" spc="-1">
                <a:solidFill>
                  <a:srgbClr val="000000"/>
                </a:solidFill>
                <a:latin typeface="Gill Sans MT"/>
              </a:rPr>
              <a:t> (10%) </a:t>
            </a:r>
          </a:p>
          <a:p>
            <a:pPr marL="887040" lvl="2" indent="-228240">
              <a:lnSpc>
                <a:spcPct val="100000"/>
              </a:lnSpc>
              <a:spcBef>
                <a:spcPts val="479"/>
              </a:spcBef>
              <a:buClr>
                <a:srgbClr val="FEB80A"/>
              </a:buClr>
              <a:buFont typeface="Wingdings 2" charset="2"/>
              <a:buChar char=""/>
            </a:pPr>
            <a:r>
              <a:rPr lang="fr-FR" sz="2400" b="0" strike="noStrike" spc="-1">
                <a:solidFill>
                  <a:srgbClr val="000000"/>
                </a:solidFill>
                <a:latin typeface="Gill Sans MT"/>
              </a:rPr>
              <a:t>	</a:t>
            </a:r>
            <a:r>
              <a:rPr lang="fr-FR" sz="2200" b="0" strike="noStrike" spc="-1">
                <a:solidFill>
                  <a:srgbClr val="000000"/>
                </a:solidFill>
                <a:latin typeface="Gill Sans MT"/>
              </a:rPr>
              <a:t>Dr REDISSI Ali </a:t>
            </a:r>
          </a:p>
          <a:p>
            <a:pPr marL="640080" lvl="1" indent="-237240">
              <a:lnSpc>
                <a:spcPct val="100000"/>
              </a:lnSpc>
              <a:spcBef>
                <a:spcPts val="550"/>
              </a:spcBef>
              <a:buClr>
                <a:srgbClr val="3891A7"/>
              </a:buClr>
              <a:buFont typeface="Verdana"/>
              <a:buChar char="◦"/>
            </a:pPr>
            <a:r>
              <a:rPr lang="fr-FR" sz="2800" b="0" strike="noStrike" spc="-1">
                <a:solidFill>
                  <a:srgbClr val="FF0000"/>
                </a:solidFill>
                <a:latin typeface="Gill Sans MT"/>
              </a:rPr>
              <a:t>Cadre de santé référent </a:t>
            </a:r>
            <a:r>
              <a:rPr lang="fr-FR" sz="2800" b="0" strike="noStrike" spc="-1">
                <a:solidFill>
                  <a:srgbClr val="000000"/>
                </a:solidFill>
                <a:latin typeface="Gill Sans MT"/>
              </a:rPr>
              <a:t>(10%)</a:t>
            </a:r>
          </a:p>
          <a:p>
            <a:pPr marL="887040" lvl="2" indent="-228240">
              <a:lnSpc>
                <a:spcPct val="100000"/>
              </a:lnSpc>
              <a:spcBef>
                <a:spcPts val="479"/>
              </a:spcBef>
              <a:buClr>
                <a:srgbClr val="FEB80A"/>
              </a:buClr>
              <a:buFont typeface="Wingdings 2" charset="2"/>
              <a:buChar char=""/>
            </a:pPr>
            <a:r>
              <a:rPr lang="fr-FR" sz="2400" b="0" strike="noStrike" spc="-1">
                <a:solidFill>
                  <a:srgbClr val="000000"/>
                </a:solidFill>
                <a:latin typeface="Gill Sans MT"/>
              </a:rPr>
              <a:t>	</a:t>
            </a:r>
            <a:r>
              <a:rPr lang="fr-FR" sz="2200" b="0" strike="noStrike" spc="-1">
                <a:solidFill>
                  <a:srgbClr val="000000"/>
                </a:solidFill>
                <a:latin typeface="Gill Sans MT"/>
              </a:rPr>
              <a:t>Mme HEUZE Laetitia</a:t>
            </a:r>
          </a:p>
          <a:p>
            <a:pPr marL="640080" lvl="1" indent="-237240">
              <a:lnSpc>
                <a:spcPct val="100000"/>
              </a:lnSpc>
              <a:spcBef>
                <a:spcPts val="550"/>
              </a:spcBef>
              <a:buClr>
                <a:srgbClr val="3891A7"/>
              </a:buClr>
              <a:buFont typeface="Verdana"/>
              <a:buChar char="◦"/>
            </a:pPr>
            <a:r>
              <a:rPr lang="fr-FR" sz="2800" b="0" strike="noStrike" spc="-1">
                <a:solidFill>
                  <a:srgbClr val="FFCC00"/>
                </a:solidFill>
                <a:latin typeface="Gill Sans MT"/>
              </a:rPr>
              <a:t>IDE</a:t>
            </a:r>
            <a:r>
              <a:rPr lang="fr-FR" sz="2800" b="0" strike="noStrike" spc="-1">
                <a:solidFill>
                  <a:srgbClr val="000000"/>
                </a:solidFill>
                <a:latin typeface="Gill Sans MT"/>
              </a:rPr>
              <a:t> (50%)</a:t>
            </a:r>
          </a:p>
          <a:p>
            <a:pPr marL="887040" lvl="2" indent="-228240">
              <a:lnSpc>
                <a:spcPct val="100000"/>
              </a:lnSpc>
              <a:spcBef>
                <a:spcPts val="479"/>
              </a:spcBef>
              <a:buClr>
                <a:srgbClr val="FEB80A"/>
              </a:buClr>
              <a:buFont typeface="Wingdings 2" charset="2"/>
              <a:buChar char=""/>
            </a:pPr>
            <a:r>
              <a:rPr lang="fr-FR" sz="2400" b="0" strike="noStrike" spc="-1">
                <a:solidFill>
                  <a:srgbClr val="000000"/>
                </a:solidFill>
                <a:latin typeface="Gill Sans MT"/>
              </a:rPr>
              <a:t>Mme BRUNEAU Amélie </a:t>
            </a:r>
          </a:p>
          <a:p>
            <a:pPr marL="640080" lvl="1" indent="-237240">
              <a:lnSpc>
                <a:spcPct val="100000"/>
              </a:lnSpc>
              <a:spcBef>
                <a:spcPts val="550"/>
              </a:spcBef>
              <a:buClr>
                <a:srgbClr val="3891A7"/>
              </a:buClr>
              <a:buFont typeface="Verdana"/>
              <a:buChar char="◦"/>
            </a:pPr>
            <a:r>
              <a:rPr lang="fr-FR" sz="2800" b="0" strike="noStrike" spc="-1">
                <a:solidFill>
                  <a:srgbClr val="92D050"/>
                </a:solidFill>
                <a:latin typeface="Gill Sans MT"/>
              </a:rPr>
              <a:t>Assistante Sociale </a:t>
            </a:r>
            <a:r>
              <a:rPr lang="fr-FR" sz="2800" b="0" strike="noStrike" spc="-1">
                <a:solidFill>
                  <a:srgbClr val="000000"/>
                </a:solidFill>
                <a:latin typeface="Gill Sans MT"/>
              </a:rPr>
              <a:t>(80%)</a:t>
            </a:r>
          </a:p>
          <a:p>
            <a:pPr marL="887040" lvl="2" indent="-228240">
              <a:lnSpc>
                <a:spcPct val="100000"/>
              </a:lnSpc>
              <a:spcBef>
                <a:spcPts val="479"/>
              </a:spcBef>
              <a:buClr>
                <a:srgbClr val="FEB80A"/>
              </a:buClr>
              <a:buFont typeface="Wingdings 2" charset="2"/>
              <a:buChar char=""/>
            </a:pPr>
            <a:r>
              <a:rPr lang="fr-FR" sz="2400" b="0" strike="noStrike" spc="-1">
                <a:solidFill>
                  <a:srgbClr val="000000"/>
                </a:solidFill>
                <a:latin typeface="Gill Sans MT"/>
              </a:rPr>
              <a:t>Mme LAGRANGE Noémie</a:t>
            </a:r>
          </a:p>
          <a:p>
            <a:pPr marL="887040" lvl="2" indent="-228240">
              <a:lnSpc>
                <a:spcPct val="100000"/>
              </a:lnSpc>
              <a:spcBef>
                <a:spcPts val="479"/>
              </a:spcBef>
              <a:buClr>
                <a:srgbClr val="FEB80A"/>
              </a:buClr>
              <a:buFont typeface="Wingdings 2" charset="2"/>
              <a:buChar char=""/>
            </a:pPr>
            <a:r>
              <a:rPr lang="fr-FR" sz="2400" b="0" i="1" strike="noStrike" spc="-1">
                <a:solidFill>
                  <a:srgbClr val="000000"/>
                </a:solidFill>
                <a:latin typeface="Gill Sans MT"/>
              </a:rPr>
              <a:t>Mme Fabre Laurène (40% jusqu’en septembre 2025)</a:t>
            </a:r>
            <a:endParaRPr lang="fr-FR" sz="2400" b="0" strike="noStrike" spc="-1">
              <a:solidFill>
                <a:srgbClr val="000000"/>
              </a:solidFill>
              <a:latin typeface="Gill Sans MT"/>
            </a:endParaRPr>
          </a:p>
          <a:p>
            <a:pPr marL="640080" lvl="1" indent="-237240">
              <a:lnSpc>
                <a:spcPct val="100000"/>
              </a:lnSpc>
              <a:spcBef>
                <a:spcPts val="550"/>
              </a:spcBef>
              <a:buClr>
                <a:srgbClr val="3891A7"/>
              </a:buClr>
              <a:buFont typeface="Verdana"/>
              <a:buChar char="◦"/>
            </a:pPr>
            <a:r>
              <a:rPr lang="fr-FR" sz="2800" b="0" strike="noStrike" spc="-1">
                <a:solidFill>
                  <a:srgbClr val="FF66CC"/>
                </a:solidFill>
                <a:latin typeface="Gill Sans MT"/>
              </a:rPr>
              <a:t>Secrétaire</a:t>
            </a:r>
            <a:r>
              <a:rPr lang="fr-FR" sz="2800" b="0" strike="noStrike" spc="-1">
                <a:solidFill>
                  <a:srgbClr val="000000"/>
                </a:solidFill>
                <a:latin typeface="Gill Sans MT"/>
              </a:rPr>
              <a:t> (30%)</a:t>
            </a:r>
          </a:p>
          <a:p>
            <a:pPr marL="887040" lvl="2" indent="-228240">
              <a:lnSpc>
                <a:spcPct val="100000"/>
              </a:lnSpc>
              <a:spcBef>
                <a:spcPts val="479"/>
              </a:spcBef>
              <a:buClr>
                <a:srgbClr val="FEB80A"/>
              </a:buClr>
              <a:buFont typeface="Wingdings 2" charset="2"/>
              <a:buChar char=""/>
            </a:pPr>
            <a:r>
              <a:rPr lang="fr-FR" sz="2400" b="0" strike="noStrike" spc="-1">
                <a:solidFill>
                  <a:srgbClr val="000000"/>
                </a:solidFill>
                <a:latin typeface="Gill Sans MT"/>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98">
                                            <p:txEl>
                                              <p:pRg st="0" end="0"/>
                                            </p:txEl>
                                          </p:spTgt>
                                        </p:tgtEl>
                                        <p:attrNameLst>
                                          <p:attrName>style.visibility</p:attrName>
                                        </p:attrNameLst>
                                      </p:cBhvr>
                                      <p:to>
                                        <p:strVal val="visible"/>
                                      </p:to>
                                    </p:set>
                                    <p:animEffect transition="in" filter="wipe(down)">
                                      <p:cBhvr additive="repl">
                                        <p:cTn id="7" dur="500"/>
                                        <p:tgtEl>
                                          <p:spTgt spid="298">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98">
                                            <p:txEl>
                                              <p:pRg st="1" end="1"/>
                                            </p:txEl>
                                          </p:spTgt>
                                        </p:tgtEl>
                                        <p:attrNameLst>
                                          <p:attrName>style.visibility</p:attrName>
                                        </p:attrNameLst>
                                      </p:cBhvr>
                                      <p:to>
                                        <p:strVal val="visible"/>
                                      </p:to>
                                    </p:set>
                                    <p:animEffect transition="in" filter="wipe(down)">
                                      <p:cBhvr additive="repl">
                                        <p:cTn id="10" dur="500"/>
                                        <p:tgtEl>
                                          <p:spTgt spid="298">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98">
                                            <p:txEl>
                                              <p:pRg st="2" end="2"/>
                                            </p:txEl>
                                          </p:spTgt>
                                        </p:tgtEl>
                                        <p:attrNameLst>
                                          <p:attrName>style.visibility</p:attrName>
                                        </p:attrNameLst>
                                      </p:cBhvr>
                                      <p:to>
                                        <p:strVal val="visible"/>
                                      </p:to>
                                    </p:set>
                                    <p:animEffect transition="in" filter="wipe(down)">
                                      <p:cBhvr additive="repl">
                                        <p:cTn id="15" dur="500"/>
                                        <p:tgtEl>
                                          <p:spTgt spid="298">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298">
                                            <p:txEl>
                                              <p:pRg st="3" end="3"/>
                                            </p:txEl>
                                          </p:spTgt>
                                        </p:tgtEl>
                                        <p:attrNameLst>
                                          <p:attrName>style.visibility</p:attrName>
                                        </p:attrNameLst>
                                      </p:cBhvr>
                                      <p:to>
                                        <p:strVal val="visible"/>
                                      </p:to>
                                    </p:set>
                                    <p:animEffect transition="in" filter="wipe(down)">
                                      <p:cBhvr additive="repl">
                                        <p:cTn id="18" dur="500"/>
                                        <p:tgtEl>
                                          <p:spTgt spid="298">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98">
                                            <p:txEl>
                                              <p:pRg st="4" end="4"/>
                                            </p:txEl>
                                          </p:spTgt>
                                        </p:tgtEl>
                                        <p:attrNameLst>
                                          <p:attrName>style.visibility</p:attrName>
                                        </p:attrNameLst>
                                      </p:cBhvr>
                                      <p:to>
                                        <p:strVal val="visible"/>
                                      </p:to>
                                    </p:set>
                                    <p:animEffect transition="in" filter="wipe(down)">
                                      <p:cBhvr additive="repl">
                                        <p:cTn id="23" dur="500"/>
                                        <p:tgtEl>
                                          <p:spTgt spid="298">
                                            <p:txEl>
                                              <p:pRg st="4" end="4"/>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298">
                                            <p:txEl>
                                              <p:pRg st="5" end="5"/>
                                            </p:txEl>
                                          </p:spTgt>
                                        </p:tgtEl>
                                        <p:attrNameLst>
                                          <p:attrName>style.visibility</p:attrName>
                                        </p:attrNameLst>
                                      </p:cBhvr>
                                      <p:to>
                                        <p:strVal val="visible"/>
                                      </p:to>
                                    </p:set>
                                    <p:animEffect transition="in" filter="wipe(down)">
                                      <p:cBhvr additive="repl">
                                        <p:cTn id="26" dur="500"/>
                                        <p:tgtEl>
                                          <p:spTgt spid="298">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98">
                                            <p:txEl>
                                              <p:pRg st="6" end="6"/>
                                            </p:txEl>
                                          </p:spTgt>
                                        </p:tgtEl>
                                        <p:attrNameLst>
                                          <p:attrName>style.visibility</p:attrName>
                                        </p:attrNameLst>
                                      </p:cBhvr>
                                      <p:to>
                                        <p:strVal val="visible"/>
                                      </p:to>
                                    </p:set>
                                    <p:animEffect transition="in" filter="wipe(down)">
                                      <p:cBhvr additive="repl">
                                        <p:cTn id="31" dur="500"/>
                                        <p:tgtEl>
                                          <p:spTgt spid="298">
                                            <p:txEl>
                                              <p:pRg st="6" end="6"/>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298">
                                            <p:txEl>
                                              <p:pRg st="7" end="7"/>
                                            </p:txEl>
                                          </p:spTgt>
                                        </p:tgtEl>
                                        <p:attrNameLst>
                                          <p:attrName>style.visibility</p:attrName>
                                        </p:attrNameLst>
                                      </p:cBhvr>
                                      <p:to>
                                        <p:strVal val="visible"/>
                                      </p:to>
                                    </p:set>
                                    <p:animEffect transition="in" filter="wipe(down)">
                                      <p:cBhvr additive="repl">
                                        <p:cTn id="34" dur="500"/>
                                        <p:tgtEl>
                                          <p:spTgt spid="298">
                                            <p:txEl>
                                              <p:pRg st="7" end="7"/>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298">
                                            <p:txEl>
                                              <p:pRg st="8" end="8"/>
                                            </p:txEl>
                                          </p:spTgt>
                                        </p:tgtEl>
                                        <p:attrNameLst>
                                          <p:attrName>style.visibility</p:attrName>
                                        </p:attrNameLst>
                                      </p:cBhvr>
                                      <p:to>
                                        <p:strVal val="visible"/>
                                      </p:to>
                                    </p:set>
                                    <p:animEffect transition="in" filter="wipe(down)">
                                      <p:cBhvr additive="repl">
                                        <p:cTn id="37" dur="500"/>
                                        <p:tgtEl>
                                          <p:spTgt spid="29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98">
                                            <p:txEl>
                                              <p:pRg st="9" end="9"/>
                                            </p:txEl>
                                          </p:spTgt>
                                        </p:tgtEl>
                                        <p:attrNameLst>
                                          <p:attrName>style.visibility</p:attrName>
                                        </p:attrNameLst>
                                      </p:cBhvr>
                                      <p:to>
                                        <p:strVal val="visible"/>
                                      </p:to>
                                    </p:set>
                                    <p:animEffect transition="in" filter="wipe(down)">
                                      <p:cBhvr additive="repl">
                                        <p:cTn id="42" dur="500"/>
                                        <p:tgtEl>
                                          <p:spTgt spid="298">
                                            <p:txEl>
                                              <p:pRg st="9" end="9"/>
                                            </p:txEl>
                                          </p:spTgt>
                                        </p:tgtEl>
                                      </p:cBhvr>
                                    </p:animEffect>
                                  </p:childTnLst>
                                </p:cTn>
                              </p:par>
                              <p:par>
                                <p:cTn id="43" presetID="22" presetClass="entr" presetSubtype="4" fill="hold" nodeType="withEffect">
                                  <p:stCondLst>
                                    <p:cond delay="0"/>
                                  </p:stCondLst>
                                  <p:childTnLst>
                                    <p:set>
                                      <p:cBhvr>
                                        <p:cTn id="44" dur="1" fill="hold">
                                          <p:stCondLst>
                                            <p:cond delay="0"/>
                                          </p:stCondLst>
                                        </p:cTn>
                                        <p:tgtEl>
                                          <p:spTgt spid="298">
                                            <p:txEl>
                                              <p:pRg st="10" end="10"/>
                                            </p:txEl>
                                          </p:spTgt>
                                        </p:tgtEl>
                                        <p:attrNameLst>
                                          <p:attrName>style.visibility</p:attrName>
                                        </p:attrNameLst>
                                      </p:cBhvr>
                                      <p:to>
                                        <p:strVal val="visible"/>
                                      </p:to>
                                    </p:set>
                                    <p:animEffect transition="in" filter="wipe(down)">
                                      <p:cBhvr additive="repl">
                                        <p:cTn id="45" dur="500"/>
                                        <p:tgtEl>
                                          <p:spTgt spid="29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extShape 1"/>
          <p:cNvSpPr txBox="1"/>
          <p:nvPr/>
        </p:nvSpPr>
        <p:spPr>
          <a:xfrm>
            <a:off x="1435680" y="274680"/>
            <a:ext cx="7497720" cy="993600"/>
          </a:xfrm>
          <a:prstGeom prst="rect">
            <a:avLst/>
          </a:prstGeom>
          <a:noFill/>
          <a:ln w="0">
            <a:noFill/>
          </a:ln>
        </p:spPr>
        <p:txBody>
          <a:bodyPr lIns="90000" tIns="45000" rIns="90000" bIns="45000" anchor="ctr">
            <a:normAutofit fontScale="93000"/>
          </a:bodyPr>
          <a:lstStyle/>
          <a:p>
            <a:pPr algn="ctr">
              <a:lnSpc>
                <a:spcPct val="100000"/>
              </a:lnSpc>
            </a:pPr>
            <a:r>
              <a:rPr lang="fr-FR" sz="4300" b="0" strike="noStrike" spc="-1">
                <a:solidFill>
                  <a:srgbClr val="4EAC5C"/>
                </a:solidFill>
                <a:latin typeface="Gill Sans MT"/>
              </a:rPr>
              <a:t>Présentation de la PASS d’Argentan</a:t>
            </a:r>
            <a:endParaRPr lang="fr-FR" sz="4300" b="0" strike="noStrike" spc="-1">
              <a:solidFill>
                <a:srgbClr val="000000"/>
              </a:solidFill>
              <a:latin typeface="Gill Sans MT"/>
            </a:endParaRPr>
          </a:p>
        </p:txBody>
      </p:sp>
      <p:sp>
        <p:nvSpPr>
          <p:cNvPr id="300" name="TextShape 2"/>
          <p:cNvSpPr txBox="1"/>
          <p:nvPr/>
        </p:nvSpPr>
        <p:spPr>
          <a:xfrm>
            <a:off x="1435680" y="1447920"/>
            <a:ext cx="7497720" cy="4800240"/>
          </a:xfrm>
          <a:prstGeom prst="rect">
            <a:avLst/>
          </a:prstGeom>
          <a:noFill/>
          <a:ln w="0">
            <a:noFill/>
          </a:ln>
        </p:spPr>
        <p:txBody>
          <a:bodyPr lIns="90000" tIns="45000" rIns="90000" bIns="45000">
            <a:normAutofit/>
          </a:bodyPr>
          <a:lstStyle/>
          <a:p>
            <a:pPr marL="365760" indent="-282960">
              <a:lnSpc>
                <a:spcPct val="100000"/>
              </a:lnSpc>
              <a:spcBef>
                <a:spcPts val="601"/>
              </a:spcBef>
              <a:buClr>
                <a:srgbClr val="3891A7"/>
              </a:buClr>
              <a:buSzPct val="80000"/>
              <a:buFont typeface="Wingdings 2" charset="2"/>
              <a:buChar char=""/>
            </a:pPr>
            <a:r>
              <a:rPr lang="fr-FR" sz="2800" b="0" strike="noStrike" spc="-1">
                <a:solidFill>
                  <a:srgbClr val="000000"/>
                </a:solidFill>
                <a:latin typeface="Gill Sans MT"/>
              </a:rPr>
              <a:t>La PASS est ouverte le lundi, mardi, jeudi et vendredi.</a:t>
            </a:r>
          </a:p>
          <a:p>
            <a:pPr marL="82440">
              <a:lnSpc>
                <a:spcPct val="100000"/>
              </a:lnSpc>
              <a:spcBef>
                <a:spcPts val="601"/>
              </a:spcBef>
              <a:tabLst>
                <a:tab pos="0" algn="l"/>
              </a:tabLst>
            </a:pPr>
            <a:endParaRPr lang="fr-FR" sz="28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tabLst>
                <a:tab pos="0" algn="l"/>
              </a:tabLst>
            </a:pPr>
            <a:r>
              <a:rPr lang="fr-FR" sz="2800" b="0" strike="noStrike" spc="-1">
                <a:solidFill>
                  <a:srgbClr val="000000"/>
                </a:solidFill>
                <a:latin typeface="Gill Sans MT"/>
              </a:rPr>
              <a:t>La permanence paramédicale a lieu le mardi et  jeudi de 9h00 à 17h00 et le vendredi matin de 09h00 à 12h00, sur rendez-vous.</a:t>
            </a:r>
          </a:p>
          <a:p>
            <a:pPr marL="82440">
              <a:lnSpc>
                <a:spcPct val="100000"/>
              </a:lnSpc>
              <a:spcBef>
                <a:spcPts val="601"/>
              </a:spcBef>
              <a:tabLst>
                <a:tab pos="0" algn="l"/>
              </a:tabLst>
            </a:pPr>
            <a:endParaRPr lang="fr-FR" sz="2800" b="0" strike="noStrike" spc="-1">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tabLst>
                <a:tab pos="0" algn="l"/>
              </a:tabLst>
            </a:pPr>
            <a:r>
              <a:rPr lang="fr-FR" sz="2800" b="0" strike="noStrike" spc="-1">
                <a:solidFill>
                  <a:srgbClr val="000000"/>
                </a:solidFill>
                <a:latin typeface="Gill Sans MT"/>
              </a:rPr>
              <a:t>Les consultations médicales ont lieu les jeudis après-midi, de préférence sur rendez-vous.</a:t>
            </a:r>
          </a:p>
          <a:p>
            <a:pPr marL="82440">
              <a:lnSpc>
                <a:spcPct val="100000"/>
              </a:lnSpc>
              <a:spcBef>
                <a:spcPts val="601"/>
              </a:spcBef>
              <a:tabLst>
                <a:tab pos="0" algn="l"/>
              </a:tabLst>
            </a:pPr>
            <a:endParaRPr lang="fr-FR" sz="2800" b="0" strike="noStrike" spc="-1">
              <a:solidFill>
                <a:srgbClr val="000000"/>
              </a:solidFill>
              <a:latin typeface="Gill Sans MT"/>
            </a:endParaRPr>
          </a:p>
          <a:p>
            <a:endParaRPr lang="fr-FR" sz="2800" b="0" strike="noStrike" spc="-1">
              <a:solidFill>
                <a:srgbClr val="000000"/>
              </a:solidFill>
              <a:latin typeface="Gill Sans MT"/>
            </a:endParaRPr>
          </a:p>
          <a:p>
            <a:endParaRPr lang="fr-FR" sz="2800" b="0" strike="noStrike" spc="-1">
              <a:solidFill>
                <a:srgbClr val="000000"/>
              </a:solidFill>
              <a:latin typeface="Gill Sans MT"/>
            </a:endParaRPr>
          </a:p>
          <a:p>
            <a:endParaRPr lang="fr-FR" sz="28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0">
                                            <p:txEl>
                                              <p:pRg st="0" end="0"/>
                                            </p:txEl>
                                          </p:spTgt>
                                        </p:tgtEl>
                                        <p:attrNameLst>
                                          <p:attrName>style.visibility</p:attrName>
                                        </p:attrNameLst>
                                      </p:cBhvr>
                                      <p:to>
                                        <p:strVal val="visible"/>
                                      </p:to>
                                    </p:set>
                                    <p:animEffect transition="in" filter="randombar(horizontal)">
                                      <p:cBhvr additive="repl">
                                        <p:cTn id="7" dur="500"/>
                                        <p:tgtEl>
                                          <p:spTgt spid="3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0">
                                            <p:txEl>
                                              <p:pRg st="2" end="2"/>
                                            </p:txEl>
                                          </p:spTgt>
                                        </p:tgtEl>
                                        <p:attrNameLst>
                                          <p:attrName>style.visibility</p:attrName>
                                        </p:attrNameLst>
                                      </p:cBhvr>
                                      <p:to>
                                        <p:strVal val="visible"/>
                                      </p:to>
                                    </p:set>
                                    <p:animEffect transition="in" filter="randombar(horizontal)">
                                      <p:cBhvr additive="repl">
                                        <p:cTn id="12" dur="500"/>
                                        <p:tgtEl>
                                          <p:spTgt spid="30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00">
                                            <p:txEl>
                                              <p:pRg st="4" end="4"/>
                                            </p:txEl>
                                          </p:spTgt>
                                        </p:tgtEl>
                                        <p:attrNameLst>
                                          <p:attrName>style.visibility</p:attrName>
                                        </p:attrNameLst>
                                      </p:cBhvr>
                                      <p:to>
                                        <p:strVal val="visible"/>
                                      </p:to>
                                    </p:set>
                                    <p:animEffect transition="in" filter="randombar(horizontal)">
                                      <p:cBhvr additive="repl">
                                        <p:cTn id="17" dur="500"/>
                                        <p:tgtEl>
                                          <p:spTgt spid="30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TextShape 1"/>
          <p:cNvSpPr txBox="1"/>
          <p:nvPr/>
        </p:nvSpPr>
        <p:spPr>
          <a:xfrm>
            <a:off x="1403640" y="11520"/>
            <a:ext cx="7497720" cy="1142640"/>
          </a:xfrm>
          <a:prstGeom prst="rect">
            <a:avLst/>
          </a:prstGeom>
          <a:noFill/>
          <a:ln w="0">
            <a:noFill/>
          </a:ln>
        </p:spPr>
        <p:txBody>
          <a:bodyPr lIns="90000" tIns="45000" rIns="90000" bIns="45000" anchor="ctr">
            <a:normAutofit fontScale="91000" lnSpcReduction="10000"/>
          </a:bodyPr>
          <a:lstStyle/>
          <a:p>
            <a:pPr algn="ctr">
              <a:lnSpc>
                <a:spcPct val="100000"/>
              </a:lnSpc>
            </a:pPr>
            <a:r>
              <a:rPr lang="fr-FR" sz="4300" b="0" strike="noStrike" spc="-1">
                <a:solidFill>
                  <a:srgbClr val="4EAC5C"/>
                </a:solidFill>
                <a:latin typeface="Gill Sans MT"/>
              </a:rPr>
              <a:t>PASS Argentan</a:t>
            </a:r>
            <a:r>
              <a:t/>
            </a:r>
            <a:br/>
            <a:r>
              <a:rPr lang="fr-FR" sz="3600" b="1" strike="noStrike" spc="-1">
                <a:solidFill>
                  <a:srgbClr val="FFCC00"/>
                </a:solidFill>
                <a:latin typeface="Gill Sans MT"/>
              </a:rPr>
              <a:t>Planning</a:t>
            </a:r>
            <a:endParaRPr lang="fr-FR" sz="3600" b="0" strike="noStrike" spc="-1">
              <a:solidFill>
                <a:srgbClr val="000000"/>
              </a:solidFill>
              <a:latin typeface="Gill Sans MT"/>
            </a:endParaRPr>
          </a:p>
        </p:txBody>
      </p:sp>
      <p:graphicFrame>
        <p:nvGraphicFramePr>
          <p:cNvPr id="302" name="Table 2"/>
          <p:cNvGraphicFramePr/>
          <p:nvPr/>
        </p:nvGraphicFramePr>
        <p:xfrm>
          <a:off x="1259640" y="1268640"/>
          <a:ext cx="7499520" cy="3346200"/>
        </p:xfrm>
        <a:graphic>
          <a:graphicData uri="http://schemas.openxmlformats.org/drawingml/2006/table">
            <a:tbl>
              <a:tblPr/>
              <a:tblGrid>
                <a:gridCol w="2499120">
                  <a:extLst>
                    <a:ext uri="{9D8B030D-6E8A-4147-A177-3AD203B41FA5}">
                      <a16:colId xmlns:a16="http://schemas.microsoft.com/office/drawing/2014/main" val="20000"/>
                    </a:ext>
                  </a:extLst>
                </a:gridCol>
                <a:gridCol w="2612880">
                  <a:extLst>
                    <a:ext uri="{9D8B030D-6E8A-4147-A177-3AD203B41FA5}">
                      <a16:colId xmlns:a16="http://schemas.microsoft.com/office/drawing/2014/main" val="20001"/>
                    </a:ext>
                  </a:extLst>
                </a:gridCol>
                <a:gridCol w="2387520">
                  <a:extLst>
                    <a:ext uri="{9D8B030D-6E8A-4147-A177-3AD203B41FA5}">
                      <a16:colId xmlns:a16="http://schemas.microsoft.com/office/drawing/2014/main" val="20002"/>
                    </a:ext>
                  </a:extLst>
                </a:gridCol>
              </a:tblGrid>
              <a:tr h="322560">
                <a:tc>
                  <a:txBody>
                    <a:bodyPr/>
                    <a:lstStyle/>
                    <a:p>
                      <a:pPr algn="ctr">
                        <a:lnSpc>
                          <a:spcPct val="150000"/>
                        </a:lnSpc>
                      </a:pPr>
                      <a:r>
                        <a:rPr lang="fr-FR" sz="1200" b="1" strike="noStrike" spc="-1">
                          <a:solidFill>
                            <a:srgbClr val="FFFFFF"/>
                          </a:solidFill>
                          <a:latin typeface="Gill Sans MT"/>
                        </a:rPr>
                        <a:t> </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38160">
                      <a:solidFill>
                        <a:srgbClr val="FFFFFF"/>
                      </a:solidFill>
                    </a:lnB>
                    <a:solidFill>
                      <a:srgbClr val="3891A7"/>
                    </a:solidFill>
                  </a:tcPr>
                </a:tc>
                <a:tc>
                  <a:txBody>
                    <a:bodyPr/>
                    <a:lstStyle/>
                    <a:p>
                      <a:pPr algn="ctr">
                        <a:lnSpc>
                          <a:spcPct val="150000"/>
                        </a:lnSpc>
                      </a:pPr>
                      <a:r>
                        <a:rPr lang="fr-FR" sz="1200" b="1" strike="noStrike" spc="-1">
                          <a:solidFill>
                            <a:srgbClr val="FFFFFF"/>
                          </a:solidFill>
                          <a:latin typeface="Gill Sans MT"/>
                        </a:rPr>
                        <a:t>Matin</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38160">
                      <a:solidFill>
                        <a:srgbClr val="FFFFFF"/>
                      </a:solidFill>
                    </a:lnB>
                    <a:solidFill>
                      <a:srgbClr val="3891A7"/>
                    </a:solidFill>
                  </a:tcPr>
                </a:tc>
                <a:tc>
                  <a:txBody>
                    <a:bodyPr/>
                    <a:lstStyle/>
                    <a:p>
                      <a:pPr algn="ctr">
                        <a:lnSpc>
                          <a:spcPct val="150000"/>
                        </a:lnSpc>
                      </a:pPr>
                      <a:r>
                        <a:rPr lang="fr-FR" sz="1200" b="1" strike="noStrike" spc="-1">
                          <a:solidFill>
                            <a:srgbClr val="FFFFFF"/>
                          </a:solidFill>
                          <a:latin typeface="Gill Sans MT"/>
                        </a:rPr>
                        <a:t>Après Midi</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38160">
                      <a:solidFill>
                        <a:srgbClr val="FFFFFF"/>
                      </a:solidFill>
                    </a:lnB>
                    <a:solidFill>
                      <a:srgbClr val="3891A7"/>
                    </a:solidFill>
                  </a:tcPr>
                </a:tc>
                <a:extLst>
                  <a:ext uri="{0D108BD9-81ED-4DB2-BD59-A6C34878D82A}">
                    <a16:rowId xmlns:a16="http://schemas.microsoft.com/office/drawing/2014/main" val="10000"/>
                  </a:ext>
                </a:extLst>
              </a:tr>
              <a:tr h="1019160">
                <a:tc>
                  <a:txBody>
                    <a:bodyPr/>
                    <a:lstStyle/>
                    <a:p>
                      <a:pPr algn="ctr">
                        <a:lnSpc>
                          <a:spcPct val="150000"/>
                        </a:lnSpc>
                      </a:pPr>
                      <a:r>
                        <a:rPr lang="fr-FR" sz="1200" b="1" strike="noStrike" spc="-1">
                          <a:solidFill>
                            <a:srgbClr val="FFFFFF"/>
                          </a:solidFill>
                          <a:latin typeface="Gill Sans MT"/>
                        </a:rPr>
                        <a:t>Lundi</a:t>
                      </a:r>
                      <a:endParaRPr lang="fr-FR" sz="1200" b="0" strike="noStrike" spc="-1">
                        <a:latin typeface="Arial"/>
                      </a:endParaRPr>
                    </a:p>
                  </a:txBody>
                  <a:tcPr marL="70560" marR="7056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3891A7"/>
                    </a:solidFill>
                  </a:tcPr>
                </a:tc>
                <a:tc>
                  <a:txBody>
                    <a:bodyPr/>
                    <a:lstStyle/>
                    <a:p>
                      <a:pPr algn="ctr">
                        <a:lnSpc>
                          <a:spcPct val="150000"/>
                        </a:lnSpc>
                      </a:pPr>
                      <a:r>
                        <a:rPr lang="fr-FR" sz="1200" b="0" strike="noStrike" spc="-1">
                          <a:solidFill>
                            <a:srgbClr val="000000"/>
                          </a:solidFill>
                          <a:latin typeface="Gill Sans MT"/>
                        </a:rPr>
                        <a:t>Présence de l’assistante sociale et de la secrétaire</a:t>
                      </a:r>
                      <a:endParaRPr lang="fr-FR" sz="1200" b="0" strike="noStrike" spc="-1">
                        <a:latin typeface="Arial"/>
                      </a:endParaRPr>
                    </a:p>
                  </a:txBody>
                  <a:tcPr marL="70560" marR="7056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CEDBE1"/>
                    </a:solidFill>
                  </a:tcPr>
                </a:tc>
                <a:tc>
                  <a:txBody>
                    <a:bodyPr/>
                    <a:lstStyle/>
                    <a:p>
                      <a:pPr algn="ctr">
                        <a:lnSpc>
                          <a:spcPct val="150000"/>
                        </a:lnSpc>
                      </a:pPr>
                      <a:r>
                        <a:rPr lang="fr-FR" sz="1200" b="0" strike="noStrike" spc="-1">
                          <a:solidFill>
                            <a:srgbClr val="000000"/>
                          </a:solidFill>
                          <a:latin typeface="Gill Sans MT"/>
                        </a:rPr>
                        <a:t>Présence de l’assistante sociale</a:t>
                      </a:r>
                      <a:endParaRPr lang="fr-FR" sz="1200" b="0" strike="noStrike" spc="-1">
                        <a:latin typeface="Arial"/>
                      </a:endParaRPr>
                    </a:p>
                  </a:txBody>
                  <a:tcPr marL="70560" marR="7056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CEDBE1"/>
                    </a:solidFill>
                  </a:tcPr>
                </a:tc>
                <a:extLst>
                  <a:ext uri="{0D108BD9-81ED-4DB2-BD59-A6C34878D82A}">
                    <a16:rowId xmlns:a16="http://schemas.microsoft.com/office/drawing/2014/main" val="10001"/>
                  </a:ext>
                </a:extLst>
              </a:tr>
              <a:tr h="1063440">
                <a:tc>
                  <a:txBody>
                    <a:bodyPr/>
                    <a:lstStyle/>
                    <a:p>
                      <a:pPr algn="ctr">
                        <a:lnSpc>
                          <a:spcPct val="150000"/>
                        </a:lnSpc>
                      </a:pPr>
                      <a:r>
                        <a:rPr lang="fr-FR" sz="1200" b="1" strike="noStrike" spc="-1">
                          <a:solidFill>
                            <a:srgbClr val="FFFFFF"/>
                          </a:solidFill>
                          <a:latin typeface="Gill Sans MT"/>
                        </a:rPr>
                        <a:t>Mardi</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3891A7"/>
                    </a:solidFill>
                  </a:tcPr>
                </a:tc>
                <a:tc>
                  <a:txBody>
                    <a:bodyPr/>
                    <a:lstStyle/>
                    <a:p>
                      <a:pPr algn="ctr">
                        <a:lnSpc>
                          <a:spcPct val="150000"/>
                        </a:lnSpc>
                        <a:tabLst>
                          <a:tab pos="0" algn="l"/>
                        </a:tabLst>
                      </a:pPr>
                      <a:r>
                        <a:rPr lang="fr-FR" sz="1200" b="0" strike="noStrike" spc="-1">
                          <a:solidFill>
                            <a:srgbClr val="000000"/>
                          </a:solidFill>
                          <a:latin typeface="Gill Sans MT"/>
                        </a:rPr>
                        <a:t>Présence de l’assistante sociale et infirmière</a:t>
                      </a:r>
                      <a:endParaRPr lang="fr-FR" sz="1200" b="0" strike="noStrike" spc="-1">
                        <a:latin typeface="Arial"/>
                      </a:endParaRPr>
                    </a:p>
                    <a:p>
                      <a:pPr algn="ctr">
                        <a:lnSpc>
                          <a:spcPct val="150000"/>
                        </a:lnSpc>
                        <a:tabLst>
                          <a:tab pos="0" algn="l"/>
                        </a:tabLst>
                      </a:pP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E8EEF0"/>
                    </a:solidFill>
                  </a:tcPr>
                </a:tc>
                <a:tc>
                  <a:txBody>
                    <a:bodyPr/>
                    <a:lstStyle/>
                    <a:p>
                      <a:pPr algn="ctr">
                        <a:lnSpc>
                          <a:spcPct val="150000"/>
                        </a:lnSpc>
                      </a:pPr>
                      <a:r>
                        <a:rPr lang="fr-FR" sz="1200" b="0" strike="noStrike" spc="-1">
                          <a:solidFill>
                            <a:srgbClr val="000000"/>
                          </a:solidFill>
                          <a:latin typeface="Gill Sans MT"/>
                        </a:rPr>
                        <a:t>Présence de l’assistante sociale</a:t>
                      </a:r>
                      <a:endParaRPr lang="fr-FR" sz="1200" b="0" strike="noStrike" spc="-1">
                        <a:latin typeface="Arial"/>
                      </a:endParaRPr>
                    </a:p>
                    <a:p>
                      <a:pPr algn="ctr">
                        <a:lnSpc>
                          <a:spcPct val="150000"/>
                        </a:lnSpc>
                        <a:tabLst>
                          <a:tab pos="0" algn="l"/>
                        </a:tabLst>
                      </a:pPr>
                      <a:r>
                        <a:rPr lang="fr-FR" sz="1200" b="0" strike="noStrike" spc="-1">
                          <a:solidFill>
                            <a:srgbClr val="000000"/>
                          </a:solidFill>
                          <a:latin typeface="Calibri"/>
                          <a:ea typeface="Calibri"/>
                        </a:rPr>
                        <a:t>Et infirmière</a:t>
                      </a:r>
                      <a:endParaRPr lang="fr-FR" sz="1200" b="0" strike="noStrike" spc="-1">
                        <a:latin typeface="Arial"/>
                      </a:endParaRPr>
                    </a:p>
                    <a:p>
                      <a:pPr algn="ctr">
                        <a:lnSpc>
                          <a:spcPct val="150000"/>
                        </a:lnSpc>
                        <a:tabLst>
                          <a:tab pos="0" algn="l"/>
                        </a:tabLst>
                      </a:pPr>
                      <a:r>
                        <a:rPr lang="fr-FR" sz="1200" b="1" strike="noStrike" spc="-1">
                          <a:solidFill>
                            <a:srgbClr val="000000"/>
                          </a:solidFill>
                          <a:latin typeface="Gill Sans MT"/>
                          <a:ea typeface="Calibri"/>
                        </a:rPr>
                        <a:t>Permanence</a:t>
                      </a:r>
                      <a:r>
                        <a:rPr lang="fr-FR" sz="1200" b="0" strike="noStrike" spc="-1">
                          <a:solidFill>
                            <a:srgbClr val="000000"/>
                          </a:solidFill>
                          <a:latin typeface="Gill Sans MT"/>
                          <a:ea typeface="Calibri"/>
                        </a:rPr>
                        <a:t> au Secours Populaire une fois par mois</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E8EEF0"/>
                    </a:solidFill>
                  </a:tcPr>
                </a:tc>
                <a:extLst>
                  <a:ext uri="{0D108BD9-81ED-4DB2-BD59-A6C34878D82A}">
                    <a16:rowId xmlns:a16="http://schemas.microsoft.com/office/drawing/2014/main" val="10002"/>
                  </a:ext>
                </a:extLst>
              </a:tr>
              <a:tr h="418320">
                <a:tc>
                  <a:txBody>
                    <a:bodyPr/>
                    <a:lstStyle/>
                    <a:p>
                      <a:pPr algn="ctr">
                        <a:lnSpc>
                          <a:spcPct val="150000"/>
                        </a:lnSpc>
                      </a:pPr>
                      <a:r>
                        <a:rPr lang="fr-FR" sz="1200" b="1" strike="noStrike" spc="-1">
                          <a:solidFill>
                            <a:srgbClr val="FFFFFF"/>
                          </a:solidFill>
                          <a:latin typeface="Gill Sans MT"/>
                        </a:rPr>
                        <a:t>Mercredi</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3891A7"/>
                    </a:solidFill>
                  </a:tcPr>
                </a:tc>
                <a:tc>
                  <a:txBody>
                    <a:bodyPr/>
                    <a:lstStyle/>
                    <a:p>
                      <a:pPr algn="ctr">
                        <a:lnSpc>
                          <a:spcPct val="150000"/>
                        </a:lnSpc>
                      </a:pPr>
                      <a:r>
                        <a:rPr lang="fr-FR" sz="1200" b="0" strike="noStrike" spc="-1">
                          <a:solidFill>
                            <a:srgbClr val="000000"/>
                          </a:solidFill>
                          <a:latin typeface="Gill Sans MT"/>
                        </a:rPr>
                        <a:t>x</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CEDBE1"/>
                    </a:solidFill>
                  </a:tcPr>
                </a:tc>
                <a:tc>
                  <a:txBody>
                    <a:bodyPr/>
                    <a:lstStyle/>
                    <a:p>
                      <a:pPr algn="ctr">
                        <a:lnSpc>
                          <a:spcPct val="150000"/>
                        </a:lnSpc>
                      </a:pPr>
                      <a:r>
                        <a:rPr lang="fr-FR" sz="1200" b="0" strike="noStrike" spc="-1">
                          <a:solidFill>
                            <a:srgbClr val="000000"/>
                          </a:solidFill>
                          <a:latin typeface="Gill Sans MT"/>
                        </a:rPr>
                        <a:t>x</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CEDBE1"/>
                    </a:solidFill>
                  </a:tcPr>
                </a:tc>
                <a:extLst>
                  <a:ext uri="{0D108BD9-81ED-4DB2-BD59-A6C34878D82A}">
                    <a16:rowId xmlns:a16="http://schemas.microsoft.com/office/drawing/2014/main" val="10003"/>
                  </a:ext>
                </a:extLst>
              </a:tr>
              <a:tr h="1668600">
                <a:tc>
                  <a:txBody>
                    <a:bodyPr/>
                    <a:lstStyle/>
                    <a:p>
                      <a:pPr algn="ctr">
                        <a:lnSpc>
                          <a:spcPct val="150000"/>
                        </a:lnSpc>
                      </a:pPr>
                      <a:r>
                        <a:rPr lang="fr-FR" sz="1200" b="1" strike="noStrike" spc="-1">
                          <a:solidFill>
                            <a:srgbClr val="FFFFFF"/>
                          </a:solidFill>
                          <a:latin typeface="Gill Sans MT"/>
                        </a:rPr>
                        <a:t>Jeudi</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3891A7"/>
                    </a:solidFill>
                  </a:tcPr>
                </a:tc>
                <a:tc>
                  <a:txBody>
                    <a:bodyPr/>
                    <a:lstStyle/>
                    <a:p>
                      <a:pPr algn="ctr">
                        <a:lnSpc>
                          <a:spcPct val="150000"/>
                        </a:lnSpc>
                      </a:pPr>
                      <a:r>
                        <a:rPr lang="fr-FR" sz="1200" b="0" strike="noStrike" spc="-1">
                          <a:solidFill>
                            <a:srgbClr val="000000"/>
                          </a:solidFill>
                          <a:latin typeface="Gill Sans MT"/>
                        </a:rPr>
                        <a:t>Staff d’équipe</a:t>
                      </a:r>
                      <a:endParaRPr lang="fr-FR" sz="1200" b="0" strike="noStrike" spc="-1">
                        <a:latin typeface="Arial"/>
                      </a:endParaRPr>
                    </a:p>
                    <a:p>
                      <a:pPr algn="ctr">
                        <a:lnSpc>
                          <a:spcPct val="150000"/>
                        </a:lnSpc>
                      </a:pPr>
                      <a:r>
                        <a:rPr lang="fr-FR" sz="1200" b="0" strike="noStrike" spc="-1">
                          <a:solidFill>
                            <a:srgbClr val="000000"/>
                          </a:solidFill>
                          <a:latin typeface="Gill Sans MT"/>
                        </a:rPr>
                        <a:t>Présence de l’équipe (secrétaire, assistante sociale et infirmière)</a:t>
                      </a:r>
                      <a:endParaRPr lang="fr-FR" sz="1200" b="0" strike="noStrike" spc="-1">
                        <a:latin typeface="Arial"/>
                      </a:endParaRPr>
                    </a:p>
                    <a:p>
                      <a:pPr algn="ctr">
                        <a:lnSpc>
                          <a:spcPct val="150000"/>
                        </a:lnSpc>
                      </a:pPr>
                      <a:r>
                        <a:rPr lang="fr-FR" sz="1200" b="0" strike="noStrike" spc="-1">
                          <a:solidFill>
                            <a:srgbClr val="000000"/>
                          </a:solidFill>
                          <a:latin typeface="Gill Sans MT"/>
                        </a:rPr>
                        <a:t>Rendez-vous programmés</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E8EEF0"/>
                    </a:solidFill>
                  </a:tcPr>
                </a:tc>
                <a:tc>
                  <a:txBody>
                    <a:bodyPr/>
                    <a:lstStyle/>
                    <a:p>
                      <a:pPr algn="ctr">
                        <a:lnSpc>
                          <a:spcPct val="150000"/>
                        </a:lnSpc>
                      </a:pPr>
                      <a:r>
                        <a:rPr lang="fr-FR" sz="1200" b="0" strike="noStrike" spc="-1">
                          <a:solidFill>
                            <a:srgbClr val="000000"/>
                          </a:solidFill>
                          <a:latin typeface="Gill Sans MT"/>
                        </a:rPr>
                        <a:t> </a:t>
                      </a:r>
                      <a:endParaRPr lang="fr-FR" sz="1200" b="0" strike="noStrike" spc="-1">
                        <a:latin typeface="Arial"/>
                      </a:endParaRPr>
                    </a:p>
                    <a:p>
                      <a:pPr algn="ctr">
                        <a:lnSpc>
                          <a:spcPct val="150000"/>
                        </a:lnSpc>
                      </a:pPr>
                      <a:r>
                        <a:rPr lang="fr-FR" sz="1200" b="1" strike="noStrike" spc="-1">
                          <a:solidFill>
                            <a:srgbClr val="000000"/>
                          </a:solidFill>
                          <a:latin typeface="Gill Sans MT"/>
                        </a:rPr>
                        <a:t>Consultations médicales                 </a:t>
                      </a:r>
                      <a:r>
                        <a:rPr lang="fr-FR" sz="1200" b="0" strike="noStrike" spc="-1">
                          <a:solidFill>
                            <a:srgbClr val="000000"/>
                          </a:solidFill>
                          <a:latin typeface="Gill Sans MT"/>
                        </a:rPr>
                        <a:t>Dr REDISSI avec l’infirmière</a:t>
                      </a:r>
                      <a:endParaRPr lang="fr-FR" sz="1200" b="0" strike="noStrike" spc="-1">
                        <a:latin typeface="Arial"/>
                      </a:endParaRPr>
                    </a:p>
                    <a:p>
                      <a:pPr algn="ctr">
                        <a:lnSpc>
                          <a:spcPct val="150000"/>
                        </a:lnSpc>
                      </a:pPr>
                      <a:r>
                        <a:rPr lang="fr-FR" sz="1200" b="0" strike="noStrike" spc="-1">
                          <a:solidFill>
                            <a:srgbClr val="000000"/>
                          </a:solidFill>
                          <a:latin typeface="Gill Sans MT"/>
                        </a:rPr>
                        <a:t> </a:t>
                      </a:r>
                      <a:endParaRPr lang="fr-FR" sz="1200" b="0" strike="noStrike" spc="-1">
                        <a:latin typeface="Arial"/>
                      </a:endParaRPr>
                    </a:p>
                    <a:p>
                      <a:pPr algn="ctr">
                        <a:lnSpc>
                          <a:spcPct val="150000"/>
                        </a:lnSpc>
                      </a:pPr>
                      <a:r>
                        <a:rPr lang="fr-FR" sz="1200" b="0" strike="noStrike" spc="-1">
                          <a:solidFill>
                            <a:srgbClr val="000000"/>
                          </a:solidFill>
                          <a:latin typeface="Gill Sans MT"/>
                        </a:rPr>
                        <a:t> </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E8EEF0"/>
                    </a:solidFill>
                  </a:tcPr>
                </a:tc>
                <a:extLst>
                  <a:ext uri="{0D108BD9-81ED-4DB2-BD59-A6C34878D82A}">
                    <a16:rowId xmlns:a16="http://schemas.microsoft.com/office/drawing/2014/main" val="10004"/>
                  </a:ext>
                </a:extLst>
              </a:tr>
              <a:tr h="1090440">
                <a:tc>
                  <a:txBody>
                    <a:bodyPr/>
                    <a:lstStyle/>
                    <a:p>
                      <a:pPr algn="ctr">
                        <a:lnSpc>
                          <a:spcPct val="150000"/>
                        </a:lnSpc>
                      </a:pPr>
                      <a:r>
                        <a:rPr lang="fr-FR" sz="1200" b="1" strike="noStrike" spc="-1">
                          <a:solidFill>
                            <a:srgbClr val="FFFFFF"/>
                          </a:solidFill>
                          <a:latin typeface="Gill Sans MT"/>
                        </a:rPr>
                        <a:t>Vendredi</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3891A7"/>
                    </a:solidFill>
                  </a:tcPr>
                </a:tc>
                <a:tc>
                  <a:txBody>
                    <a:bodyPr/>
                    <a:lstStyle/>
                    <a:p>
                      <a:pPr algn="ctr">
                        <a:lnSpc>
                          <a:spcPct val="150000"/>
                        </a:lnSpc>
                      </a:pPr>
                      <a:r>
                        <a:rPr lang="fr-FR" sz="1200" b="0" strike="noStrike" spc="-1">
                          <a:solidFill>
                            <a:srgbClr val="000000"/>
                          </a:solidFill>
                          <a:latin typeface="Gill Sans MT"/>
                        </a:rPr>
                        <a:t>Présence de l’assistante sociale et de l’infirmière</a:t>
                      </a:r>
                      <a:endParaRPr lang="fr-FR" sz="1200" b="0" strike="noStrike" spc="-1">
                        <a:latin typeface="Arial"/>
                      </a:endParaRPr>
                    </a:p>
                    <a:p>
                      <a:pPr algn="ctr">
                        <a:lnSpc>
                          <a:spcPct val="150000"/>
                        </a:lnSpc>
                      </a:pPr>
                      <a:r>
                        <a:rPr lang="fr-FR" sz="1200" b="1" strike="noStrike" spc="-1">
                          <a:solidFill>
                            <a:srgbClr val="000000"/>
                          </a:solidFill>
                          <a:latin typeface="Gill Sans MT"/>
                          <a:ea typeface="Calibri"/>
                        </a:rPr>
                        <a:t>Permanence</a:t>
                      </a:r>
                      <a:r>
                        <a:rPr lang="fr-FR" sz="1200" b="0" strike="noStrike" spc="-1">
                          <a:solidFill>
                            <a:srgbClr val="000000"/>
                          </a:solidFill>
                          <a:latin typeface="Gill Sans MT"/>
                          <a:ea typeface="Calibri"/>
                        </a:rPr>
                        <a:t> Resto du cœur une fois par mois</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CEDBE1"/>
                    </a:solidFill>
                  </a:tcPr>
                </a:tc>
                <a:tc>
                  <a:txBody>
                    <a:bodyPr/>
                    <a:lstStyle/>
                    <a:p>
                      <a:pPr algn="ctr">
                        <a:lnSpc>
                          <a:spcPct val="150000"/>
                        </a:lnSpc>
                        <a:tabLst>
                          <a:tab pos="0" algn="l"/>
                        </a:tabLst>
                      </a:pPr>
                      <a:r>
                        <a:rPr lang="fr-FR" sz="1200" b="0" strike="noStrike" spc="-1">
                          <a:solidFill>
                            <a:srgbClr val="000000"/>
                          </a:solidFill>
                          <a:latin typeface="Gill Sans MT"/>
                        </a:rPr>
                        <a:t>Présence de l’assistante sociale</a:t>
                      </a:r>
                      <a:endParaRPr lang="fr-FR" sz="1200" b="0" strike="noStrike" spc="-1">
                        <a:latin typeface="Arial"/>
                      </a:endParaRPr>
                    </a:p>
                  </a:txBody>
                  <a:tcPr marL="70560" marR="70560">
                    <a:lnL w="12240">
                      <a:solidFill>
                        <a:srgbClr val="FFFFFF"/>
                      </a:solidFill>
                    </a:lnL>
                    <a:lnR w="12240">
                      <a:solidFill>
                        <a:srgbClr val="FFFFFF"/>
                      </a:solidFill>
                    </a:lnR>
                    <a:lnT w="12240">
                      <a:solidFill>
                        <a:srgbClr val="FFFFFF"/>
                      </a:solidFill>
                    </a:lnT>
                    <a:lnB w="12240">
                      <a:solidFill>
                        <a:srgbClr val="FFFFFF"/>
                      </a:solidFill>
                    </a:lnB>
                    <a:solidFill>
                      <a:srgbClr val="CEDBE1"/>
                    </a:solid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TextShape 1"/>
          <p:cNvSpPr txBox="1"/>
          <p:nvPr/>
        </p:nvSpPr>
        <p:spPr>
          <a:xfrm>
            <a:off x="1432440" y="360000"/>
            <a:ext cx="7406280" cy="1471680"/>
          </a:xfrm>
          <a:prstGeom prst="rect">
            <a:avLst/>
          </a:prstGeom>
          <a:noFill/>
          <a:ln w="0">
            <a:noFill/>
          </a:ln>
        </p:spPr>
        <p:txBody>
          <a:bodyPr lIns="90000" tIns="45000" rIns="90000" bIns="45000" anchor="b">
            <a:noAutofit/>
          </a:bodyPr>
          <a:lstStyle/>
          <a:p>
            <a:pPr algn="ctr">
              <a:lnSpc>
                <a:spcPct val="100000"/>
              </a:lnSpc>
            </a:pPr>
            <a:r>
              <a:rPr lang="fr-FR" sz="4300" b="0" strike="noStrike" spc="-1">
                <a:solidFill>
                  <a:srgbClr val="4EAC5C"/>
                </a:solidFill>
                <a:latin typeface="Gill Sans MT"/>
              </a:rPr>
              <a:t>Bilan d’activité 2024/2025</a:t>
            </a:r>
            <a:endParaRPr lang="fr-FR" sz="4300" b="0" strike="noStrike" spc="-1">
              <a:solidFill>
                <a:srgbClr val="000000"/>
              </a:solidFill>
              <a:latin typeface="Gill Sans MT"/>
            </a:endParaRPr>
          </a:p>
        </p:txBody>
      </p:sp>
      <p:sp>
        <p:nvSpPr>
          <p:cNvPr id="304" name="TextShape 2"/>
          <p:cNvSpPr txBox="1"/>
          <p:nvPr/>
        </p:nvSpPr>
        <p:spPr>
          <a:xfrm>
            <a:off x="1432440" y="2277000"/>
            <a:ext cx="7406280" cy="2880000"/>
          </a:xfrm>
          <a:prstGeom prst="rect">
            <a:avLst/>
          </a:prstGeom>
          <a:noFill/>
          <a:ln w="0">
            <a:noFill/>
          </a:ln>
        </p:spPr>
        <p:txBody>
          <a:bodyPr lIns="90000" tIns="0" rIns="90000" bIns="45000">
            <a:normAutofit fontScale="77500" lnSpcReduction="10000"/>
          </a:bodyPr>
          <a:lstStyle/>
          <a:p>
            <a:pPr marL="27360">
              <a:lnSpc>
                <a:spcPct val="100000"/>
              </a:lnSpc>
              <a:spcBef>
                <a:spcPts val="601"/>
              </a:spcBef>
              <a:tabLst>
                <a:tab pos="0" algn="l"/>
              </a:tabLst>
            </a:pPr>
            <a:endParaRPr lang="fr-FR" sz="3200" b="0" strike="noStrike" spc="-1">
              <a:latin typeface="Arial"/>
            </a:endParaRPr>
          </a:p>
          <a:p>
            <a:pPr marL="27360">
              <a:lnSpc>
                <a:spcPct val="100000"/>
              </a:lnSpc>
              <a:spcBef>
                <a:spcPts val="601"/>
              </a:spcBef>
              <a:tabLst>
                <a:tab pos="0" algn="l"/>
              </a:tabLst>
            </a:pPr>
            <a:endParaRPr lang="fr-FR" sz="3200" b="0" strike="noStrike" spc="-1">
              <a:latin typeface="Arial"/>
            </a:endParaRPr>
          </a:p>
          <a:p>
            <a:pPr marL="27360" algn="ctr">
              <a:lnSpc>
                <a:spcPct val="100000"/>
              </a:lnSpc>
              <a:spcBef>
                <a:spcPts val="601"/>
              </a:spcBef>
              <a:tabLst>
                <a:tab pos="0" algn="l"/>
              </a:tabLst>
            </a:pPr>
            <a:r>
              <a:rPr lang="fr-FR" sz="5700" b="1" strike="noStrike" spc="-1">
                <a:solidFill>
                  <a:srgbClr val="FFCC00"/>
                </a:solidFill>
                <a:latin typeface="Gill Sans MT"/>
              </a:rPr>
              <a:t>Comparaison</a:t>
            </a:r>
            <a:endParaRPr lang="fr-FR" sz="5700" b="0" strike="noStrike" spc="-1">
              <a:latin typeface="Arial"/>
            </a:endParaRPr>
          </a:p>
          <a:p>
            <a:pPr marL="27360" algn="ctr">
              <a:lnSpc>
                <a:spcPct val="100000"/>
              </a:lnSpc>
              <a:spcBef>
                <a:spcPts val="601"/>
              </a:spcBef>
              <a:tabLst>
                <a:tab pos="0" algn="l"/>
              </a:tabLst>
            </a:pPr>
            <a:endParaRPr lang="fr-FR" sz="5700" b="0" strike="noStrike" spc="-1">
              <a:latin typeface="Arial"/>
            </a:endParaRPr>
          </a:p>
          <a:p>
            <a:pPr marL="27360" algn="ctr">
              <a:lnSpc>
                <a:spcPct val="100000"/>
              </a:lnSpc>
              <a:spcBef>
                <a:spcPts val="601"/>
              </a:spcBef>
              <a:tabLst>
                <a:tab pos="0" algn="l"/>
              </a:tabLst>
            </a:pPr>
            <a:r>
              <a:rPr lang="fr-FR" sz="3900" b="1" strike="noStrike" spc="-1">
                <a:solidFill>
                  <a:srgbClr val="FFCC00"/>
                </a:solidFill>
                <a:latin typeface="Gill Sans MT"/>
              </a:rPr>
              <a:t>Diminution de la file active de 17,5%</a:t>
            </a:r>
            <a:endParaRPr lang="fr-FR" sz="3900" b="0" strike="noStrike" spc="-1">
              <a:latin typeface="Arial"/>
            </a:endParaRPr>
          </a:p>
          <a:p>
            <a:pPr marL="27360" algn="ctr">
              <a:lnSpc>
                <a:spcPct val="100000"/>
              </a:lnSpc>
              <a:spcBef>
                <a:spcPts val="601"/>
              </a:spcBef>
              <a:tabLst>
                <a:tab pos="0" algn="l"/>
              </a:tabLst>
            </a:pPr>
            <a:endParaRPr lang="fr-FR" sz="3900" b="0" strike="noStrike" spc="-1">
              <a:latin typeface="Arial"/>
            </a:endParaRPr>
          </a:p>
          <a:p>
            <a:pPr marL="27360" algn="ctr">
              <a:lnSpc>
                <a:spcPct val="100000"/>
              </a:lnSpc>
              <a:spcBef>
                <a:spcPts val="601"/>
              </a:spcBef>
              <a:tabLst>
                <a:tab pos="0" algn="l"/>
              </a:tabLst>
            </a:pPr>
            <a:endParaRPr lang="fr-FR" sz="39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TextShape 1"/>
          <p:cNvSpPr txBox="1"/>
          <p:nvPr/>
        </p:nvSpPr>
        <p:spPr>
          <a:xfrm>
            <a:off x="457200" y="5160240"/>
            <a:ext cx="8362800" cy="1580760"/>
          </a:xfrm>
          <a:prstGeom prst="rect">
            <a:avLst/>
          </a:prstGeom>
          <a:noFill/>
          <a:ln w="0">
            <a:noFill/>
          </a:ln>
        </p:spPr>
        <p:txBody>
          <a:bodyPr lIns="90000" tIns="45000" rIns="90000" bIns="45000" anchor="ctr">
            <a:normAutofit/>
          </a:bodyPr>
          <a:lstStyle/>
          <a:p>
            <a:pPr algn="ctr">
              <a:lnSpc>
                <a:spcPct val="100000"/>
              </a:lnSpc>
            </a:pPr>
            <a:r>
              <a:rPr lang="fr-FR" sz="2000" b="1" strike="noStrike" spc="-1">
                <a:solidFill>
                  <a:srgbClr val="92D050"/>
                </a:solidFill>
                <a:latin typeface="Gill Sans MT"/>
              </a:rPr>
              <a:t>En 2025, en comparaison avec la file active 2024, malgré une diminution, nous constatons que les hommes restent en majorité.</a:t>
            </a:r>
            <a:endParaRPr lang="fr-FR" sz="2000" b="0" strike="noStrike" spc="-1">
              <a:solidFill>
                <a:srgbClr val="000000"/>
              </a:solidFill>
              <a:latin typeface="Gill Sans MT"/>
            </a:endParaRPr>
          </a:p>
        </p:txBody>
      </p:sp>
      <p:sp>
        <p:nvSpPr>
          <p:cNvPr id="306" name="TextShape 2"/>
          <p:cNvSpPr txBox="1"/>
          <p:nvPr/>
        </p:nvSpPr>
        <p:spPr>
          <a:xfrm>
            <a:off x="457200" y="328320"/>
            <a:ext cx="4023000" cy="639720"/>
          </a:xfrm>
          <a:prstGeom prst="rect">
            <a:avLst/>
          </a:prstGeom>
          <a:solidFill>
            <a:srgbClr val="FFFFFF"/>
          </a:solidFill>
          <a:ln w="10800">
            <a:solidFill>
              <a:srgbClr val="FFFFFF"/>
            </a:solidFill>
            <a:miter/>
          </a:ln>
        </p:spPr>
        <p:txBody>
          <a:bodyPr lIns="90000" tIns="45000" rIns="90000" bIns="45000" anchor="ctr">
            <a:noAutofit/>
          </a:bodyPr>
          <a:lstStyle/>
          <a:p>
            <a:pPr marL="64080" algn="ctr">
              <a:lnSpc>
                <a:spcPct val="100000"/>
              </a:lnSpc>
              <a:spcBef>
                <a:spcPts val="99"/>
              </a:spcBef>
              <a:tabLst>
                <a:tab pos="0" algn="l"/>
              </a:tabLst>
            </a:pPr>
            <a:r>
              <a:rPr lang="fr-FR" sz="1900" b="1" strike="noStrike" spc="-1">
                <a:solidFill>
                  <a:srgbClr val="000000"/>
                </a:solidFill>
                <a:latin typeface="Gill Sans MT"/>
              </a:rPr>
              <a:t>File active 2024</a:t>
            </a:r>
            <a:endParaRPr lang="fr-FR" sz="1900" b="0" strike="noStrike" spc="-1">
              <a:solidFill>
                <a:srgbClr val="000000"/>
              </a:solidFill>
              <a:latin typeface="Gill Sans MT"/>
            </a:endParaRPr>
          </a:p>
        </p:txBody>
      </p:sp>
      <p:sp>
        <p:nvSpPr>
          <p:cNvPr id="307" name="TextShape 3"/>
          <p:cNvSpPr txBox="1"/>
          <p:nvPr/>
        </p:nvSpPr>
        <p:spPr>
          <a:xfrm>
            <a:off x="4631760" y="332640"/>
            <a:ext cx="4023000" cy="639720"/>
          </a:xfrm>
          <a:prstGeom prst="rect">
            <a:avLst/>
          </a:prstGeom>
          <a:solidFill>
            <a:srgbClr val="FFFFFF"/>
          </a:solidFill>
          <a:ln w="10800">
            <a:solidFill>
              <a:srgbClr val="FFFFFF"/>
            </a:solidFill>
            <a:miter/>
          </a:ln>
        </p:spPr>
        <p:txBody>
          <a:bodyPr lIns="90000" tIns="45000" rIns="90000" bIns="45000" anchor="ctr">
            <a:noAutofit/>
          </a:bodyPr>
          <a:lstStyle/>
          <a:p>
            <a:pPr marL="64080" algn="ctr">
              <a:lnSpc>
                <a:spcPct val="100000"/>
              </a:lnSpc>
              <a:spcBef>
                <a:spcPts val="99"/>
              </a:spcBef>
              <a:tabLst>
                <a:tab pos="0" algn="l"/>
              </a:tabLst>
            </a:pPr>
            <a:r>
              <a:rPr lang="fr-FR" sz="1900" b="1" strike="noStrike" spc="-1">
                <a:solidFill>
                  <a:srgbClr val="000000"/>
                </a:solidFill>
                <a:latin typeface="Gill Sans MT"/>
              </a:rPr>
              <a:t>File active 2025</a:t>
            </a:r>
            <a:endParaRPr lang="fr-FR" sz="1900" b="0" strike="noStrike" spc="-1">
              <a:solidFill>
                <a:srgbClr val="000000"/>
              </a:solidFill>
              <a:latin typeface="Gill Sans MT"/>
            </a:endParaRPr>
          </a:p>
        </p:txBody>
      </p:sp>
      <p:sp>
        <p:nvSpPr>
          <p:cNvPr id="308" name="TextShape 4"/>
          <p:cNvSpPr txBox="1"/>
          <p:nvPr/>
        </p:nvSpPr>
        <p:spPr>
          <a:xfrm>
            <a:off x="457200" y="969480"/>
            <a:ext cx="4023000" cy="4114440"/>
          </a:xfrm>
          <a:prstGeom prst="rect">
            <a:avLst/>
          </a:prstGeom>
          <a:noFill/>
          <a:ln w="10800">
            <a:solidFill>
              <a:srgbClr val="FFFFFF"/>
            </a:solidFill>
            <a:prstDash val="dash"/>
            <a:miter/>
          </a:ln>
        </p:spPr>
        <p:txBody>
          <a:bodyPr lIns="90000" tIns="45000" rIns="90000" bIns="45000">
            <a:noAutofit/>
          </a:bodyPr>
          <a:lstStyle/>
          <a:p>
            <a:pPr marL="118800">
              <a:lnSpc>
                <a:spcPct val="100000"/>
              </a:lnSpc>
              <a:spcBef>
                <a:spcPts val="700"/>
              </a:spcBef>
              <a:tabLst>
                <a:tab pos="0" algn="l"/>
              </a:tabLst>
            </a:pPr>
            <a:endParaRPr lang="fr-FR" sz="3200" b="0" strike="noStrike" spc="-1">
              <a:solidFill>
                <a:srgbClr val="000000"/>
              </a:solidFill>
              <a:latin typeface="Gill Sans MT"/>
            </a:endParaRPr>
          </a:p>
          <a:p>
            <a:pPr marL="118800">
              <a:lnSpc>
                <a:spcPct val="100000"/>
              </a:lnSpc>
              <a:spcBef>
                <a:spcPts val="700"/>
              </a:spcBef>
              <a:tabLst>
                <a:tab pos="0" algn="l"/>
              </a:tabLst>
            </a:pPr>
            <a:endParaRPr lang="fr-FR" sz="3200" b="0" strike="noStrike" spc="-1">
              <a:solidFill>
                <a:srgbClr val="000000"/>
              </a:solidFill>
              <a:latin typeface="Gill Sans MT"/>
            </a:endParaRPr>
          </a:p>
        </p:txBody>
      </p:sp>
      <p:graphicFrame>
        <p:nvGraphicFramePr>
          <p:cNvPr id="309" name="Espace réservé du contenu 9"/>
          <p:cNvGraphicFramePr/>
          <p:nvPr/>
        </p:nvGraphicFramePr>
        <p:xfrm>
          <a:off x="4632120" y="1484640"/>
          <a:ext cx="4022280" cy="3672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0" name="Graphique 8"/>
          <p:cNvGraphicFramePr/>
          <p:nvPr/>
        </p:nvGraphicFramePr>
        <p:xfrm>
          <a:off x="524520" y="1191960"/>
          <a:ext cx="3888000" cy="3744000"/>
        </p:xfrm>
        <a:graphic>
          <a:graphicData uri="http://schemas.openxmlformats.org/drawingml/2006/chart">
            <c:chart xmlns:c="http://schemas.openxmlformats.org/drawingml/2006/chart" xmlns:r="http://schemas.openxmlformats.org/officeDocument/2006/relationships" r:id="rId4"/>
          </a:graphicData>
        </a:graphic>
      </p:graphicFrame>
      <p:sp>
        <p:nvSpPr>
          <p:cNvPr id="311" name="CustomShape 5"/>
          <p:cNvSpPr/>
          <p:nvPr/>
        </p:nvSpPr>
        <p:spPr>
          <a:xfrm>
            <a:off x="4843080" y="1268640"/>
            <a:ext cx="3600000" cy="103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2440" algn="ctr">
              <a:lnSpc>
                <a:spcPct val="100000"/>
              </a:lnSpc>
            </a:pPr>
            <a:r>
              <a:rPr lang="fr-FR" sz="1100" b="1" u="sng" strike="noStrike" spc="-1">
                <a:solidFill>
                  <a:srgbClr val="000000"/>
                </a:solidFill>
                <a:uFillTx/>
                <a:latin typeface="Gill Sans MT"/>
              </a:rPr>
              <a:t>File Active </a:t>
            </a:r>
            <a:r>
              <a:rPr lang="fr-FR" sz="1100" b="0" strike="noStrike" spc="-1">
                <a:solidFill>
                  <a:srgbClr val="000000"/>
                </a:solidFill>
                <a:latin typeface="Gill Sans MT"/>
              </a:rPr>
              <a:t>: 184</a:t>
            </a:r>
            <a:endParaRPr lang="fr-FR" sz="1100" b="0" strike="noStrike" spc="-1">
              <a:latin typeface="Arial"/>
            </a:endParaRPr>
          </a:p>
          <a:p>
            <a:pPr marL="82440" algn="ctr">
              <a:lnSpc>
                <a:spcPct val="100000"/>
              </a:lnSpc>
            </a:pPr>
            <a:endParaRPr lang="fr-FR" sz="1100" b="0" strike="noStrike" spc="-1">
              <a:latin typeface="Arial"/>
            </a:endParaRPr>
          </a:p>
          <a:p>
            <a:pPr marL="82440" algn="ctr">
              <a:lnSpc>
                <a:spcPct val="100000"/>
              </a:lnSpc>
            </a:pPr>
            <a:r>
              <a:rPr lang="fr-FR" sz="1100" b="1" strike="noStrike" spc="-1">
                <a:solidFill>
                  <a:srgbClr val="000000"/>
                </a:solidFill>
                <a:latin typeface="Gill Sans MT"/>
              </a:rPr>
              <a:t>Femmes</a:t>
            </a:r>
            <a:r>
              <a:rPr lang="fr-FR" sz="1100" b="0" strike="noStrike" spc="-1">
                <a:solidFill>
                  <a:srgbClr val="000000"/>
                </a:solidFill>
                <a:latin typeface="Gill Sans MT"/>
              </a:rPr>
              <a:t> : 87</a:t>
            </a:r>
            <a:endParaRPr lang="fr-FR" sz="1100" b="0" strike="noStrike" spc="-1">
              <a:latin typeface="Arial"/>
            </a:endParaRPr>
          </a:p>
          <a:p>
            <a:pPr marL="82440" algn="ctr">
              <a:lnSpc>
                <a:spcPct val="100000"/>
              </a:lnSpc>
            </a:pPr>
            <a:r>
              <a:rPr lang="fr-FR" sz="1100" b="1" strike="noStrike" spc="-1">
                <a:solidFill>
                  <a:srgbClr val="000000"/>
                </a:solidFill>
                <a:latin typeface="Gill Sans MT"/>
              </a:rPr>
              <a:t>Hommes</a:t>
            </a:r>
            <a:r>
              <a:rPr lang="fr-FR" sz="1100" b="0" strike="noStrike" spc="-1">
                <a:solidFill>
                  <a:srgbClr val="000000"/>
                </a:solidFill>
                <a:latin typeface="Gill Sans MT"/>
              </a:rPr>
              <a:t> : 97</a:t>
            </a:r>
            <a:endParaRPr lang="fr-FR" sz="1100" b="0" strike="noStrike" spc="-1">
              <a:latin typeface="Arial"/>
            </a:endParaRPr>
          </a:p>
          <a:p>
            <a:pPr>
              <a:lnSpc>
                <a:spcPct val="100000"/>
              </a:lnSpc>
            </a:pPr>
            <a:endParaRPr lang="fr-FR" sz="11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TextShape 1"/>
          <p:cNvSpPr txBox="1"/>
          <p:nvPr/>
        </p:nvSpPr>
        <p:spPr>
          <a:xfrm>
            <a:off x="1435680" y="274680"/>
            <a:ext cx="7497720" cy="1142640"/>
          </a:xfrm>
          <a:prstGeom prst="rect">
            <a:avLst/>
          </a:prstGeom>
          <a:noFill/>
          <a:ln w="0">
            <a:noFill/>
          </a:ln>
        </p:spPr>
        <p:txBody>
          <a:bodyPr lIns="90000" tIns="45000" rIns="90000" bIns="45000" anchor="ctr">
            <a:normAutofit fontScale="85500" lnSpcReduction="10000"/>
          </a:bodyPr>
          <a:lstStyle/>
          <a:p>
            <a:pPr>
              <a:lnSpc>
                <a:spcPct val="100000"/>
              </a:lnSpc>
            </a:pPr>
            <a:r>
              <a:rPr lang="fr-FR" sz="4300" b="0" strike="noStrike" spc="-1">
                <a:solidFill>
                  <a:srgbClr val="4EAC5C"/>
                </a:solidFill>
                <a:latin typeface="Gill Sans MT"/>
              </a:rPr>
              <a:t>Le profil le plus représentatif de notre file active </a:t>
            </a:r>
            <a:r>
              <a:rPr lang="fr-FR" sz="4300" b="0" strike="noStrike" spc="-1">
                <a:solidFill>
                  <a:srgbClr val="F88631"/>
                </a:solidFill>
                <a:latin typeface="Gill Sans MT"/>
              </a:rPr>
              <a:t>:</a:t>
            </a:r>
            <a:endParaRPr lang="fr-FR" sz="4300" b="0" strike="noStrike" spc="-1">
              <a:solidFill>
                <a:srgbClr val="000000"/>
              </a:solidFill>
              <a:latin typeface="Gill Sans MT"/>
            </a:endParaRPr>
          </a:p>
        </p:txBody>
      </p:sp>
      <p:sp>
        <p:nvSpPr>
          <p:cNvPr id="313" name="TextShape 2"/>
          <p:cNvSpPr txBox="1"/>
          <p:nvPr/>
        </p:nvSpPr>
        <p:spPr>
          <a:xfrm>
            <a:off x="1435680" y="1447920"/>
            <a:ext cx="7497720" cy="4800240"/>
          </a:xfrm>
          <a:prstGeom prst="rect">
            <a:avLst/>
          </a:prstGeom>
          <a:noFill/>
          <a:ln w="0">
            <a:noFill/>
          </a:ln>
        </p:spPr>
        <p:txBody>
          <a:bodyPr lIns="90000" tIns="45000" rIns="90000" bIns="45000">
            <a:normAutofit/>
          </a:bodyPr>
          <a:lstStyle/>
          <a:p>
            <a:pPr marL="365760" indent="-282960">
              <a:lnSpc>
                <a:spcPct val="100000"/>
              </a:lnSpc>
              <a:spcBef>
                <a:spcPts val="601"/>
              </a:spcBef>
              <a:buClr>
                <a:srgbClr val="3891A7"/>
              </a:buClr>
              <a:buSzPct val="80000"/>
              <a:buFont typeface="Wingdings 2" charset="2"/>
              <a:buChar char=""/>
            </a:pPr>
            <a:r>
              <a:rPr lang="fr-FR" sz="3000" b="0" strike="noStrike" spc="-1">
                <a:solidFill>
                  <a:srgbClr val="000000"/>
                </a:solidFill>
                <a:latin typeface="Gill Sans MT"/>
              </a:rPr>
              <a:t>Homme</a:t>
            </a:r>
          </a:p>
          <a:p>
            <a:pPr marL="365760" indent="-282960">
              <a:lnSpc>
                <a:spcPct val="100000"/>
              </a:lnSpc>
              <a:spcBef>
                <a:spcPts val="601"/>
              </a:spcBef>
              <a:buClr>
                <a:srgbClr val="3891A7"/>
              </a:buClr>
              <a:buSzPct val="80000"/>
              <a:buFont typeface="Wingdings 2" charset="2"/>
              <a:buChar char=""/>
            </a:pPr>
            <a:r>
              <a:rPr lang="fr-FR" sz="3000" b="0" strike="noStrike" spc="-1">
                <a:solidFill>
                  <a:srgbClr val="000000"/>
                </a:solidFill>
                <a:latin typeface="Gill Sans MT"/>
              </a:rPr>
              <a:t>Agé entre 26 et 35 ans</a:t>
            </a:r>
          </a:p>
          <a:p>
            <a:pPr marL="365760" indent="-282960">
              <a:lnSpc>
                <a:spcPct val="100000"/>
              </a:lnSpc>
              <a:spcBef>
                <a:spcPts val="601"/>
              </a:spcBef>
              <a:buClr>
                <a:srgbClr val="3891A7"/>
              </a:buClr>
              <a:buSzPct val="80000"/>
              <a:buFont typeface="Wingdings 2" charset="2"/>
              <a:buChar char=""/>
            </a:pPr>
            <a:r>
              <a:rPr lang="fr-FR" sz="3000" b="0" strike="noStrike" spc="-1">
                <a:solidFill>
                  <a:srgbClr val="000000"/>
                </a:solidFill>
                <a:latin typeface="Gill Sans MT"/>
              </a:rPr>
              <a:t>Seul		</a:t>
            </a:r>
          </a:p>
          <a:p>
            <a:pPr marL="365760" indent="-282960">
              <a:lnSpc>
                <a:spcPct val="100000"/>
              </a:lnSpc>
              <a:spcBef>
                <a:spcPts val="601"/>
              </a:spcBef>
              <a:buClr>
                <a:srgbClr val="3891A7"/>
              </a:buClr>
              <a:buSzPct val="80000"/>
              <a:buFont typeface="Wingdings 2" charset="2"/>
              <a:buChar char=""/>
            </a:pPr>
            <a:r>
              <a:rPr lang="fr-FR" sz="3000" b="0" strike="noStrike" spc="-1">
                <a:solidFill>
                  <a:srgbClr val="000000"/>
                </a:solidFill>
                <a:latin typeface="Gill Sans MT"/>
              </a:rPr>
              <a:t>L’origine géographique</a:t>
            </a:r>
          </a:p>
          <a:p>
            <a:pPr marL="82440">
              <a:lnSpc>
                <a:spcPct val="100000"/>
              </a:lnSpc>
              <a:spcBef>
                <a:spcPts val="601"/>
              </a:spcBef>
              <a:tabLst>
                <a:tab pos="0" algn="l"/>
              </a:tabLst>
            </a:pPr>
            <a:r>
              <a:rPr lang="fr-FR" sz="2600" b="0" i="1" strike="noStrike" spc="-1">
                <a:solidFill>
                  <a:srgbClr val="000000"/>
                </a:solidFill>
                <a:latin typeface="Gill Sans MT"/>
              </a:rPr>
              <a:t>	</a:t>
            </a:r>
            <a:r>
              <a:rPr lang="fr-FR" sz="2600" b="0" i="1" strike="noStrike" spc="-1">
                <a:solidFill>
                  <a:srgbClr val="000000"/>
                </a:solidFill>
                <a:latin typeface="Wingdings 3"/>
              </a:rPr>
              <a:t></a:t>
            </a:r>
            <a:r>
              <a:rPr lang="fr-FR" sz="2600" b="0" i="1" strike="noStrike" spc="-1">
                <a:solidFill>
                  <a:srgbClr val="000000"/>
                </a:solidFill>
                <a:latin typeface="Gill Sans MT"/>
              </a:rPr>
              <a:t> Moyen orient (Afghanistan)</a:t>
            </a:r>
            <a:endParaRPr lang="fr-FR" sz="2600" b="0" strike="noStrike" spc="-1">
              <a:solidFill>
                <a:srgbClr val="000000"/>
              </a:solidFill>
              <a:latin typeface="Gill Sans MT"/>
            </a:endParaRPr>
          </a:p>
          <a:p>
            <a:pPr marL="82440">
              <a:lnSpc>
                <a:spcPct val="100000"/>
              </a:lnSpc>
              <a:spcBef>
                <a:spcPts val="601"/>
              </a:spcBef>
              <a:tabLst>
                <a:tab pos="0" algn="l"/>
              </a:tabLst>
            </a:pPr>
            <a:endParaRPr lang="fr-FR" sz="2600" b="0" strike="noStrike" spc="-1">
              <a:solidFill>
                <a:srgbClr val="000000"/>
              </a:solidFill>
              <a:latin typeface="Gill Sans MT"/>
            </a:endParaRPr>
          </a:p>
          <a:p>
            <a:pPr marL="365760" indent="-282960">
              <a:lnSpc>
                <a:spcPct val="100000"/>
              </a:lnSpc>
              <a:spcBef>
                <a:spcPts val="601"/>
              </a:spcBef>
              <a:buClr>
                <a:srgbClr val="3891A7"/>
              </a:buClr>
              <a:buFont typeface="Arial"/>
              <a:buChar char="•"/>
              <a:tabLst>
                <a:tab pos="0" algn="l"/>
              </a:tabLst>
            </a:pPr>
            <a:r>
              <a:rPr lang="fr-FR" sz="3000" b="0" strike="noStrike" spc="-1">
                <a:solidFill>
                  <a:srgbClr val="000000"/>
                </a:solidFill>
                <a:latin typeface="Gill Sans MT"/>
              </a:rPr>
              <a:t>Sans couverture sociale à l’arrivée à notre PASS</a:t>
            </a:r>
          </a:p>
          <a:p>
            <a:pPr marL="82440">
              <a:lnSpc>
                <a:spcPct val="100000"/>
              </a:lnSpc>
              <a:spcBef>
                <a:spcPts val="601"/>
              </a:spcBef>
              <a:tabLst>
                <a:tab pos="0" algn="l"/>
              </a:tabLst>
            </a:pPr>
            <a:endParaRPr lang="fr-FR" sz="3000" b="0" strike="noStrike" spc="-1">
              <a:solidFill>
                <a:srgbClr val="000000"/>
              </a:solidFill>
              <a:latin typeface="Gill Sans MT"/>
            </a:endParaRPr>
          </a:p>
          <a:p>
            <a:pPr marL="82440">
              <a:lnSpc>
                <a:spcPct val="100000"/>
              </a:lnSpc>
              <a:spcBef>
                <a:spcPts val="601"/>
              </a:spcBef>
              <a:tabLst>
                <a:tab pos="0" algn="l"/>
              </a:tabLst>
            </a:pPr>
            <a:endParaRPr lang="fr-FR" sz="3000" b="0" strike="noStrike" spc="-1">
              <a:solidFill>
                <a:srgbClr val="000000"/>
              </a:solidFill>
              <a:latin typeface="Gill Sans MT"/>
            </a:endParaRPr>
          </a:p>
        </p:txBody>
      </p:sp>
      <p:sp>
        <p:nvSpPr>
          <p:cNvPr id="314" name="CustomShape 3"/>
          <p:cNvSpPr/>
          <p:nvPr/>
        </p:nvSpPr>
        <p:spPr>
          <a:xfrm>
            <a:off x="3492000" y="1772640"/>
            <a:ext cx="3647160" cy="360"/>
          </a:xfrm>
          <a:custGeom>
            <a:avLst/>
            <a:gdLst/>
            <a:ahLst/>
            <a:cxnLst/>
            <a:rect l="l" t="t" r="r" b="b"/>
            <a:pathLst>
              <a:path w="21600" h="21600">
                <a:moveTo>
                  <a:pt x="0" y="0"/>
                </a:moveTo>
                <a:lnTo>
                  <a:pt x="21600" y="21600"/>
                </a:lnTo>
              </a:path>
            </a:pathLst>
          </a:custGeom>
          <a:noFill/>
          <a:ln>
            <a:solidFill>
              <a:srgbClr val="3891A7"/>
            </a:solidFill>
            <a:round/>
            <a:tailEnd type="triangle" w="med" len="med"/>
          </a:ln>
        </p:spPr>
        <p:style>
          <a:lnRef idx="1">
            <a:schemeClr val="accent1"/>
          </a:lnRef>
          <a:fillRef idx="0">
            <a:schemeClr val="accent1"/>
          </a:fillRef>
          <a:effectRef idx="0">
            <a:schemeClr val="accent1"/>
          </a:effectRef>
          <a:fontRef idx="minor"/>
        </p:style>
      </p:sp>
      <p:sp>
        <p:nvSpPr>
          <p:cNvPr id="315" name="CustomShape 4"/>
          <p:cNvSpPr/>
          <p:nvPr/>
        </p:nvSpPr>
        <p:spPr>
          <a:xfrm>
            <a:off x="7147080" y="1588320"/>
            <a:ext cx="699480" cy="3646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1800" b="0" strike="noStrike" spc="-1">
                <a:solidFill>
                  <a:srgbClr val="000000"/>
                </a:solidFill>
                <a:latin typeface="Gill Sans MT"/>
              </a:rPr>
              <a:t>52 %</a:t>
            </a:r>
            <a:endParaRPr lang="fr-FR" sz="1800" b="0" strike="noStrike" spc="-1">
              <a:latin typeface="Arial"/>
            </a:endParaRPr>
          </a:p>
        </p:txBody>
      </p:sp>
      <p:sp>
        <p:nvSpPr>
          <p:cNvPr id="316" name="CustomShape 5"/>
          <p:cNvSpPr/>
          <p:nvPr/>
        </p:nvSpPr>
        <p:spPr>
          <a:xfrm flipV="1">
            <a:off x="5567760" y="2276640"/>
            <a:ext cx="1571400" cy="10080"/>
          </a:xfrm>
          <a:custGeom>
            <a:avLst/>
            <a:gdLst/>
            <a:ahLst/>
            <a:cxnLst/>
            <a:rect l="l" t="t" r="r" b="b"/>
            <a:pathLst>
              <a:path w="21600" h="21600">
                <a:moveTo>
                  <a:pt x="0" y="0"/>
                </a:moveTo>
                <a:lnTo>
                  <a:pt x="21600" y="21600"/>
                </a:lnTo>
              </a:path>
            </a:pathLst>
          </a:custGeom>
          <a:noFill/>
          <a:ln>
            <a:solidFill>
              <a:srgbClr val="3891A7"/>
            </a:solidFill>
            <a:round/>
            <a:tailEnd type="triangle" w="med" len="med"/>
          </a:ln>
        </p:spPr>
        <p:style>
          <a:lnRef idx="1">
            <a:schemeClr val="accent1"/>
          </a:lnRef>
          <a:fillRef idx="0">
            <a:schemeClr val="accent1"/>
          </a:fillRef>
          <a:effectRef idx="0">
            <a:schemeClr val="accent1"/>
          </a:effectRef>
          <a:fontRef idx="minor"/>
        </p:style>
      </p:sp>
      <p:sp>
        <p:nvSpPr>
          <p:cNvPr id="317" name="CustomShape 6"/>
          <p:cNvSpPr/>
          <p:nvPr/>
        </p:nvSpPr>
        <p:spPr>
          <a:xfrm>
            <a:off x="7166520" y="2102400"/>
            <a:ext cx="132048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strike="noStrike" spc="-1">
                <a:solidFill>
                  <a:srgbClr val="000000"/>
                </a:solidFill>
                <a:latin typeface="Gill Sans MT"/>
              </a:rPr>
              <a:t>25 %</a:t>
            </a:r>
            <a:endParaRPr lang="fr-FR" sz="1800" b="0" strike="noStrike" spc="-1">
              <a:latin typeface="Arial"/>
            </a:endParaRPr>
          </a:p>
        </p:txBody>
      </p:sp>
      <p:sp>
        <p:nvSpPr>
          <p:cNvPr id="318" name="CustomShape 7"/>
          <p:cNvSpPr/>
          <p:nvPr/>
        </p:nvSpPr>
        <p:spPr>
          <a:xfrm>
            <a:off x="2915640" y="2781000"/>
            <a:ext cx="4223160" cy="360"/>
          </a:xfrm>
          <a:custGeom>
            <a:avLst/>
            <a:gdLst/>
            <a:ahLst/>
            <a:cxnLst/>
            <a:rect l="l" t="t" r="r" b="b"/>
            <a:pathLst>
              <a:path w="21600" h="21600">
                <a:moveTo>
                  <a:pt x="0" y="0"/>
                </a:moveTo>
                <a:lnTo>
                  <a:pt x="21600" y="21600"/>
                </a:lnTo>
              </a:path>
            </a:pathLst>
          </a:custGeom>
          <a:noFill/>
          <a:ln>
            <a:solidFill>
              <a:srgbClr val="3891A7"/>
            </a:solidFill>
            <a:round/>
            <a:tailEnd type="triangle" w="med" len="med"/>
          </a:ln>
        </p:spPr>
        <p:style>
          <a:lnRef idx="1">
            <a:schemeClr val="accent1"/>
          </a:lnRef>
          <a:fillRef idx="0">
            <a:schemeClr val="accent1"/>
          </a:fillRef>
          <a:effectRef idx="0">
            <a:schemeClr val="accent1"/>
          </a:effectRef>
          <a:fontRef idx="minor"/>
        </p:style>
      </p:sp>
      <p:sp>
        <p:nvSpPr>
          <p:cNvPr id="319" name="CustomShape 8"/>
          <p:cNvSpPr/>
          <p:nvPr/>
        </p:nvSpPr>
        <p:spPr>
          <a:xfrm>
            <a:off x="7178400" y="2596320"/>
            <a:ext cx="89964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strike="noStrike" spc="-1">
                <a:solidFill>
                  <a:srgbClr val="000000"/>
                </a:solidFill>
                <a:latin typeface="Gill Sans MT"/>
              </a:rPr>
              <a:t>43 %</a:t>
            </a:r>
            <a:endParaRPr lang="fr-FR" sz="1800" b="0" strike="noStrike" spc="-1">
              <a:latin typeface="Arial"/>
            </a:endParaRPr>
          </a:p>
        </p:txBody>
      </p:sp>
      <p:sp>
        <p:nvSpPr>
          <p:cNvPr id="320" name="CustomShape 9"/>
          <p:cNvSpPr/>
          <p:nvPr/>
        </p:nvSpPr>
        <p:spPr>
          <a:xfrm>
            <a:off x="6660360" y="3848040"/>
            <a:ext cx="505800" cy="12600"/>
          </a:xfrm>
          <a:custGeom>
            <a:avLst/>
            <a:gdLst/>
            <a:ahLst/>
            <a:cxnLst/>
            <a:rect l="l" t="t" r="r" b="b"/>
            <a:pathLst>
              <a:path w="21600" h="21600">
                <a:moveTo>
                  <a:pt x="0" y="0"/>
                </a:moveTo>
                <a:lnTo>
                  <a:pt x="21600" y="21600"/>
                </a:lnTo>
              </a:path>
            </a:pathLst>
          </a:custGeom>
          <a:noFill/>
          <a:ln>
            <a:solidFill>
              <a:srgbClr val="3891A7"/>
            </a:solidFill>
            <a:round/>
            <a:tailEnd type="triangle" w="med" len="med"/>
          </a:ln>
        </p:spPr>
        <p:style>
          <a:lnRef idx="1">
            <a:schemeClr val="accent1"/>
          </a:lnRef>
          <a:fillRef idx="0">
            <a:schemeClr val="accent1"/>
          </a:fillRef>
          <a:effectRef idx="0">
            <a:schemeClr val="accent1"/>
          </a:effectRef>
          <a:fontRef idx="minor"/>
        </p:style>
      </p:sp>
      <p:sp>
        <p:nvSpPr>
          <p:cNvPr id="321" name="CustomShape 10"/>
          <p:cNvSpPr/>
          <p:nvPr/>
        </p:nvSpPr>
        <p:spPr>
          <a:xfrm>
            <a:off x="2843640" y="5231160"/>
            <a:ext cx="4244400" cy="360"/>
          </a:xfrm>
          <a:custGeom>
            <a:avLst/>
            <a:gdLst/>
            <a:ahLst/>
            <a:cxnLst/>
            <a:rect l="l" t="t" r="r" b="b"/>
            <a:pathLst>
              <a:path w="21600" h="21600">
                <a:moveTo>
                  <a:pt x="0" y="0"/>
                </a:moveTo>
                <a:lnTo>
                  <a:pt x="21600" y="21600"/>
                </a:lnTo>
              </a:path>
            </a:pathLst>
          </a:custGeom>
          <a:noFill/>
          <a:ln>
            <a:solidFill>
              <a:srgbClr val="3891A7"/>
            </a:solidFill>
            <a:round/>
            <a:tailEnd type="triangle" w="med" len="med"/>
          </a:ln>
        </p:spPr>
        <p:style>
          <a:lnRef idx="1">
            <a:schemeClr val="accent1"/>
          </a:lnRef>
          <a:fillRef idx="0">
            <a:schemeClr val="accent1"/>
          </a:fillRef>
          <a:effectRef idx="0">
            <a:schemeClr val="accent1"/>
          </a:effectRef>
          <a:fontRef idx="minor"/>
        </p:style>
      </p:sp>
      <p:sp>
        <p:nvSpPr>
          <p:cNvPr id="322" name="CustomShape 11"/>
          <p:cNvSpPr/>
          <p:nvPr/>
        </p:nvSpPr>
        <p:spPr>
          <a:xfrm>
            <a:off x="7185240" y="3707640"/>
            <a:ext cx="130176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strike="noStrike" spc="-1">
                <a:solidFill>
                  <a:srgbClr val="000000"/>
                </a:solidFill>
                <a:latin typeface="Gill Sans MT"/>
              </a:rPr>
              <a:t>45 %</a:t>
            </a:r>
            <a:endParaRPr lang="fr-FR" sz="1800" b="0" strike="noStrike" spc="-1">
              <a:latin typeface="Arial"/>
            </a:endParaRPr>
          </a:p>
        </p:txBody>
      </p:sp>
      <p:sp>
        <p:nvSpPr>
          <p:cNvPr id="323" name="CustomShape 12"/>
          <p:cNvSpPr/>
          <p:nvPr/>
        </p:nvSpPr>
        <p:spPr>
          <a:xfrm>
            <a:off x="7194600" y="5034600"/>
            <a:ext cx="102708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strike="noStrike" spc="-1">
                <a:solidFill>
                  <a:srgbClr val="000000"/>
                </a:solidFill>
                <a:latin typeface="Gill Sans MT"/>
              </a:rPr>
              <a:t>58 %</a:t>
            </a:r>
            <a:endParaRPr lang="fr-FR"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13">
                                            <p:txEl>
                                              <p:pRg st="0" end="0"/>
                                            </p:txEl>
                                          </p:spTgt>
                                        </p:tgtEl>
                                        <p:attrNameLst>
                                          <p:attrName>style.visibility</p:attrName>
                                        </p:attrNameLst>
                                      </p:cBhvr>
                                      <p:to>
                                        <p:strVal val="visible"/>
                                      </p:to>
                                    </p:set>
                                    <p:anim calcmode="lin" valueType="num">
                                      <p:cBhvr additive="repl">
                                        <p:cTn id="7" dur="500" fill="hold"/>
                                        <p:tgtEl>
                                          <p:spTgt spid="313">
                                            <p:txEl>
                                              <p:pRg st="0" end="0"/>
                                            </p:txEl>
                                          </p:spTgt>
                                        </p:tgtEl>
                                        <p:attrNameLst>
                                          <p:attrName>ppt_w</p:attrName>
                                        </p:attrNameLst>
                                      </p:cBhvr>
                                      <p:tavLst>
                                        <p:tav tm="0">
                                          <p:val>
                                            <p:fltVal val="0"/>
                                          </p:val>
                                        </p:tav>
                                        <p:tav tm="100000">
                                          <p:val>
                                            <p:strVal val="#ppt_w"/>
                                          </p:val>
                                        </p:tav>
                                      </p:tavLst>
                                    </p:anim>
                                    <p:anim calcmode="lin" valueType="num">
                                      <p:cBhvr additive="repl">
                                        <p:cTn id="8" dur="500" fill="hold"/>
                                        <p:tgtEl>
                                          <p:spTgt spid="313">
                                            <p:txEl>
                                              <p:pRg st="0" end="0"/>
                                            </p:txEl>
                                          </p:spTgt>
                                        </p:tgtEl>
                                        <p:attrNameLst>
                                          <p:attrName>ppt_h</p:attrName>
                                        </p:attrNameLst>
                                      </p:cBhvr>
                                      <p:tavLst>
                                        <p:tav tm="0">
                                          <p:val>
                                            <p:fltVal val="0"/>
                                          </p:val>
                                        </p:tav>
                                        <p:tav tm="100000">
                                          <p:val>
                                            <p:strVal val="#ppt_h"/>
                                          </p:val>
                                        </p:tav>
                                      </p:tavLst>
                                    </p:anim>
                                    <p:animEffect transition="in" filter="fade">
                                      <p:cBhvr additive="repl">
                                        <p:cTn id="9" dur="500"/>
                                        <p:tgtEl>
                                          <p:spTgt spid="313">
                                            <p:txEl>
                                              <p:pRg st="0" end="0"/>
                                            </p:txEl>
                                          </p:spTgt>
                                        </p:tgtEl>
                                      </p:cBhvr>
                                    </p:animEffect>
                                  </p:childTnLst>
                                </p:cTn>
                              </p:par>
                              <p:par>
                                <p:cTn id="10" presetID="6" presetClass="entr" presetSubtype="16" fill="hold" nodeType="withEffect">
                                  <p:stCondLst>
                                    <p:cond delay="0"/>
                                  </p:stCondLst>
                                  <p:childTnLst>
                                    <p:set>
                                      <p:cBhvr>
                                        <p:cTn id="11" dur="1" fill="hold">
                                          <p:stCondLst>
                                            <p:cond delay="0"/>
                                          </p:stCondLst>
                                        </p:cTn>
                                        <p:tgtEl>
                                          <p:spTgt spid="314"/>
                                        </p:tgtEl>
                                        <p:attrNameLst>
                                          <p:attrName>style.visibility</p:attrName>
                                        </p:attrNameLst>
                                      </p:cBhvr>
                                      <p:to>
                                        <p:strVal val="visible"/>
                                      </p:to>
                                    </p:set>
                                    <p:animEffect transition="in" filter="circle(in)">
                                      <p:cBhvr additive="repl">
                                        <p:cTn id="12" dur="750"/>
                                        <p:tgtEl>
                                          <p:spTgt spid="31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315"/>
                                        </p:tgtEl>
                                        <p:attrNameLst>
                                          <p:attrName>style.visibility</p:attrName>
                                        </p:attrNameLst>
                                      </p:cBhvr>
                                      <p:to>
                                        <p:strVal val="visible"/>
                                      </p:to>
                                    </p:set>
                                    <p:anim calcmode="lin" valueType="num">
                                      <p:cBhvr additive="repl">
                                        <p:cTn id="17" dur="500" fill="hold"/>
                                        <p:tgtEl>
                                          <p:spTgt spid="315"/>
                                        </p:tgtEl>
                                        <p:attrNameLst>
                                          <p:attrName>ppt_w</p:attrName>
                                        </p:attrNameLst>
                                      </p:cBhvr>
                                      <p:tavLst>
                                        <p:tav tm="0">
                                          <p:val>
                                            <p:fltVal val="0"/>
                                          </p:val>
                                        </p:tav>
                                        <p:tav tm="100000">
                                          <p:val>
                                            <p:strVal val="#ppt_w"/>
                                          </p:val>
                                        </p:tav>
                                      </p:tavLst>
                                    </p:anim>
                                    <p:anim calcmode="lin" valueType="num">
                                      <p:cBhvr additive="repl">
                                        <p:cTn id="18" dur="500" fill="hold"/>
                                        <p:tgtEl>
                                          <p:spTgt spid="315"/>
                                        </p:tgtEl>
                                        <p:attrNameLst>
                                          <p:attrName>ppt_h</p:attrName>
                                        </p:attrNameLst>
                                      </p:cBhvr>
                                      <p:tavLst>
                                        <p:tav tm="0">
                                          <p:val>
                                            <p:fltVal val="0"/>
                                          </p:val>
                                        </p:tav>
                                        <p:tav tm="100000">
                                          <p:val>
                                            <p:strVal val="#ppt_h"/>
                                          </p:val>
                                        </p:tav>
                                      </p:tavLst>
                                    </p:anim>
                                    <p:animEffect transition="in" filter="fade">
                                      <p:cBhvr additive="repl">
                                        <p:cTn id="19" dur="500"/>
                                        <p:tgtEl>
                                          <p:spTgt spid="31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13">
                                            <p:txEl>
                                              <p:pRg st="1" end="1"/>
                                            </p:txEl>
                                          </p:spTgt>
                                        </p:tgtEl>
                                        <p:attrNameLst>
                                          <p:attrName>style.visibility</p:attrName>
                                        </p:attrNameLst>
                                      </p:cBhvr>
                                      <p:to>
                                        <p:strVal val="visible"/>
                                      </p:to>
                                    </p:set>
                                    <p:anim calcmode="lin" valueType="num">
                                      <p:cBhvr additive="repl">
                                        <p:cTn id="24" dur="500" fill="hold"/>
                                        <p:tgtEl>
                                          <p:spTgt spid="313">
                                            <p:txEl>
                                              <p:pRg st="1" end="1"/>
                                            </p:txEl>
                                          </p:spTgt>
                                        </p:tgtEl>
                                        <p:attrNameLst>
                                          <p:attrName>ppt_w</p:attrName>
                                        </p:attrNameLst>
                                      </p:cBhvr>
                                      <p:tavLst>
                                        <p:tav tm="0">
                                          <p:val>
                                            <p:fltVal val="0"/>
                                          </p:val>
                                        </p:tav>
                                        <p:tav tm="100000">
                                          <p:val>
                                            <p:strVal val="#ppt_w"/>
                                          </p:val>
                                        </p:tav>
                                      </p:tavLst>
                                    </p:anim>
                                    <p:anim calcmode="lin" valueType="num">
                                      <p:cBhvr additive="repl">
                                        <p:cTn id="25" dur="500" fill="hold"/>
                                        <p:tgtEl>
                                          <p:spTgt spid="313">
                                            <p:txEl>
                                              <p:pRg st="1" end="1"/>
                                            </p:txEl>
                                          </p:spTgt>
                                        </p:tgtEl>
                                        <p:attrNameLst>
                                          <p:attrName>ppt_h</p:attrName>
                                        </p:attrNameLst>
                                      </p:cBhvr>
                                      <p:tavLst>
                                        <p:tav tm="0">
                                          <p:val>
                                            <p:fltVal val="0"/>
                                          </p:val>
                                        </p:tav>
                                        <p:tav tm="100000">
                                          <p:val>
                                            <p:strVal val="#ppt_h"/>
                                          </p:val>
                                        </p:tav>
                                      </p:tavLst>
                                    </p:anim>
                                    <p:animEffect transition="in" filter="fade">
                                      <p:cBhvr additive="repl">
                                        <p:cTn id="26" dur="500"/>
                                        <p:tgtEl>
                                          <p:spTgt spid="313">
                                            <p:txEl>
                                              <p:pRg st="1" end="1"/>
                                            </p:txEl>
                                          </p:spTgt>
                                        </p:tgtEl>
                                      </p:cBhvr>
                                    </p:animEffect>
                                  </p:childTnLst>
                                </p:cTn>
                              </p:par>
                              <p:par>
                                <p:cTn id="27" presetID="6" presetClass="entr" presetSubtype="16" fill="hold" nodeType="withEffect">
                                  <p:stCondLst>
                                    <p:cond delay="0"/>
                                  </p:stCondLst>
                                  <p:childTnLst>
                                    <p:set>
                                      <p:cBhvr>
                                        <p:cTn id="28" dur="1" fill="hold">
                                          <p:stCondLst>
                                            <p:cond delay="0"/>
                                          </p:stCondLst>
                                        </p:cTn>
                                        <p:tgtEl>
                                          <p:spTgt spid="316"/>
                                        </p:tgtEl>
                                        <p:attrNameLst>
                                          <p:attrName>style.visibility</p:attrName>
                                        </p:attrNameLst>
                                      </p:cBhvr>
                                      <p:to>
                                        <p:strVal val="visible"/>
                                      </p:to>
                                    </p:set>
                                    <p:animEffect transition="in" filter="circle(in)">
                                      <p:cBhvr additive="repl">
                                        <p:cTn id="29" dur="750"/>
                                        <p:tgtEl>
                                          <p:spTgt spid="31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17"/>
                                        </p:tgtEl>
                                        <p:attrNameLst>
                                          <p:attrName>style.visibility</p:attrName>
                                        </p:attrNameLst>
                                      </p:cBhvr>
                                      <p:to>
                                        <p:strVal val="visible"/>
                                      </p:to>
                                    </p:set>
                                    <p:anim calcmode="lin" valueType="num">
                                      <p:cBhvr additive="repl">
                                        <p:cTn id="34" dur="500" fill="hold"/>
                                        <p:tgtEl>
                                          <p:spTgt spid="317"/>
                                        </p:tgtEl>
                                        <p:attrNameLst>
                                          <p:attrName>ppt_w</p:attrName>
                                        </p:attrNameLst>
                                      </p:cBhvr>
                                      <p:tavLst>
                                        <p:tav tm="0">
                                          <p:val>
                                            <p:fltVal val="0"/>
                                          </p:val>
                                        </p:tav>
                                        <p:tav tm="100000">
                                          <p:val>
                                            <p:strVal val="#ppt_w"/>
                                          </p:val>
                                        </p:tav>
                                      </p:tavLst>
                                    </p:anim>
                                    <p:anim calcmode="lin" valueType="num">
                                      <p:cBhvr additive="repl">
                                        <p:cTn id="35" dur="500" fill="hold"/>
                                        <p:tgtEl>
                                          <p:spTgt spid="317"/>
                                        </p:tgtEl>
                                        <p:attrNameLst>
                                          <p:attrName>ppt_h</p:attrName>
                                        </p:attrNameLst>
                                      </p:cBhvr>
                                      <p:tavLst>
                                        <p:tav tm="0">
                                          <p:val>
                                            <p:fltVal val="0"/>
                                          </p:val>
                                        </p:tav>
                                        <p:tav tm="100000">
                                          <p:val>
                                            <p:strVal val="#ppt_h"/>
                                          </p:val>
                                        </p:tav>
                                      </p:tavLst>
                                    </p:anim>
                                    <p:animEffect transition="in" filter="fade">
                                      <p:cBhvr additive="repl">
                                        <p:cTn id="36" dur="500"/>
                                        <p:tgtEl>
                                          <p:spTgt spid="317"/>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313">
                                            <p:txEl>
                                              <p:pRg st="2" end="2"/>
                                            </p:txEl>
                                          </p:spTgt>
                                        </p:tgtEl>
                                        <p:attrNameLst>
                                          <p:attrName>style.visibility</p:attrName>
                                        </p:attrNameLst>
                                      </p:cBhvr>
                                      <p:to>
                                        <p:strVal val="visible"/>
                                      </p:to>
                                    </p:set>
                                    <p:anim calcmode="lin" valueType="num">
                                      <p:cBhvr additive="repl">
                                        <p:cTn id="41" dur="500" fill="hold"/>
                                        <p:tgtEl>
                                          <p:spTgt spid="313">
                                            <p:txEl>
                                              <p:pRg st="2" end="2"/>
                                            </p:txEl>
                                          </p:spTgt>
                                        </p:tgtEl>
                                        <p:attrNameLst>
                                          <p:attrName>ppt_w</p:attrName>
                                        </p:attrNameLst>
                                      </p:cBhvr>
                                      <p:tavLst>
                                        <p:tav tm="0">
                                          <p:val>
                                            <p:fltVal val="0"/>
                                          </p:val>
                                        </p:tav>
                                        <p:tav tm="100000">
                                          <p:val>
                                            <p:strVal val="#ppt_w"/>
                                          </p:val>
                                        </p:tav>
                                      </p:tavLst>
                                    </p:anim>
                                    <p:anim calcmode="lin" valueType="num">
                                      <p:cBhvr additive="repl">
                                        <p:cTn id="42" dur="500" fill="hold"/>
                                        <p:tgtEl>
                                          <p:spTgt spid="313">
                                            <p:txEl>
                                              <p:pRg st="2" end="2"/>
                                            </p:txEl>
                                          </p:spTgt>
                                        </p:tgtEl>
                                        <p:attrNameLst>
                                          <p:attrName>ppt_h</p:attrName>
                                        </p:attrNameLst>
                                      </p:cBhvr>
                                      <p:tavLst>
                                        <p:tav tm="0">
                                          <p:val>
                                            <p:fltVal val="0"/>
                                          </p:val>
                                        </p:tav>
                                        <p:tav tm="100000">
                                          <p:val>
                                            <p:strVal val="#ppt_h"/>
                                          </p:val>
                                        </p:tav>
                                      </p:tavLst>
                                    </p:anim>
                                    <p:animEffect transition="in" filter="fade">
                                      <p:cBhvr additive="repl">
                                        <p:cTn id="43" dur="500"/>
                                        <p:tgtEl>
                                          <p:spTgt spid="313">
                                            <p:txEl>
                                              <p:pRg st="2" end="2"/>
                                            </p:txEl>
                                          </p:spTgt>
                                        </p:tgtEl>
                                      </p:cBhvr>
                                    </p:animEffect>
                                  </p:childTnLst>
                                </p:cTn>
                              </p:par>
                              <p:par>
                                <p:cTn id="44" presetID="6" presetClass="entr" presetSubtype="16" fill="hold" nodeType="withEffect">
                                  <p:stCondLst>
                                    <p:cond delay="0"/>
                                  </p:stCondLst>
                                  <p:childTnLst>
                                    <p:set>
                                      <p:cBhvr>
                                        <p:cTn id="45" dur="1" fill="hold">
                                          <p:stCondLst>
                                            <p:cond delay="0"/>
                                          </p:stCondLst>
                                        </p:cTn>
                                        <p:tgtEl>
                                          <p:spTgt spid="318"/>
                                        </p:tgtEl>
                                        <p:attrNameLst>
                                          <p:attrName>style.visibility</p:attrName>
                                        </p:attrNameLst>
                                      </p:cBhvr>
                                      <p:to>
                                        <p:strVal val="visible"/>
                                      </p:to>
                                    </p:set>
                                    <p:animEffect transition="in" filter="circle(in)">
                                      <p:cBhvr additive="repl">
                                        <p:cTn id="46" dur="750"/>
                                        <p:tgtEl>
                                          <p:spTgt spid="318"/>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319"/>
                                        </p:tgtEl>
                                        <p:attrNameLst>
                                          <p:attrName>style.visibility</p:attrName>
                                        </p:attrNameLst>
                                      </p:cBhvr>
                                      <p:to>
                                        <p:strVal val="visible"/>
                                      </p:to>
                                    </p:set>
                                    <p:anim calcmode="lin" valueType="num">
                                      <p:cBhvr additive="repl">
                                        <p:cTn id="51" dur="500" fill="hold"/>
                                        <p:tgtEl>
                                          <p:spTgt spid="319"/>
                                        </p:tgtEl>
                                        <p:attrNameLst>
                                          <p:attrName>ppt_w</p:attrName>
                                        </p:attrNameLst>
                                      </p:cBhvr>
                                      <p:tavLst>
                                        <p:tav tm="0">
                                          <p:val>
                                            <p:fltVal val="0"/>
                                          </p:val>
                                        </p:tav>
                                        <p:tav tm="100000">
                                          <p:val>
                                            <p:strVal val="#ppt_w"/>
                                          </p:val>
                                        </p:tav>
                                      </p:tavLst>
                                    </p:anim>
                                    <p:anim calcmode="lin" valueType="num">
                                      <p:cBhvr additive="repl">
                                        <p:cTn id="52" dur="500" fill="hold"/>
                                        <p:tgtEl>
                                          <p:spTgt spid="319"/>
                                        </p:tgtEl>
                                        <p:attrNameLst>
                                          <p:attrName>ppt_h</p:attrName>
                                        </p:attrNameLst>
                                      </p:cBhvr>
                                      <p:tavLst>
                                        <p:tav tm="0">
                                          <p:val>
                                            <p:fltVal val="0"/>
                                          </p:val>
                                        </p:tav>
                                        <p:tav tm="100000">
                                          <p:val>
                                            <p:strVal val="#ppt_h"/>
                                          </p:val>
                                        </p:tav>
                                      </p:tavLst>
                                    </p:anim>
                                    <p:animEffect transition="in" filter="fade">
                                      <p:cBhvr additive="repl">
                                        <p:cTn id="53" dur="500"/>
                                        <p:tgtEl>
                                          <p:spTgt spid="319"/>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313">
                                            <p:txEl>
                                              <p:pRg st="3" end="3"/>
                                            </p:txEl>
                                          </p:spTgt>
                                        </p:tgtEl>
                                        <p:attrNameLst>
                                          <p:attrName>style.visibility</p:attrName>
                                        </p:attrNameLst>
                                      </p:cBhvr>
                                      <p:to>
                                        <p:strVal val="visible"/>
                                      </p:to>
                                    </p:set>
                                    <p:anim calcmode="lin" valueType="num">
                                      <p:cBhvr additive="repl">
                                        <p:cTn id="58" dur="500" fill="hold"/>
                                        <p:tgtEl>
                                          <p:spTgt spid="313">
                                            <p:txEl>
                                              <p:pRg st="3" end="3"/>
                                            </p:txEl>
                                          </p:spTgt>
                                        </p:tgtEl>
                                        <p:attrNameLst>
                                          <p:attrName>ppt_w</p:attrName>
                                        </p:attrNameLst>
                                      </p:cBhvr>
                                      <p:tavLst>
                                        <p:tav tm="0">
                                          <p:val>
                                            <p:fltVal val="0"/>
                                          </p:val>
                                        </p:tav>
                                        <p:tav tm="100000">
                                          <p:val>
                                            <p:strVal val="#ppt_w"/>
                                          </p:val>
                                        </p:tav>
                                      </p:tavLst>
                                    </p:anim>
                                    <p:anim calcmode="lin" valueType="num">
                                      <p:cBhvr additive="repl">
                                        <p:cTn id="59" dur="500" fill="hold"/>
                                        <p:tgtEl>
                                          <p:spTgt spid="313">
                                            <p:txEl>
                                              <p:pRg st="3" end="3"/>
                                            </p:txEl>
                                          </p:spTgt>
                                        </p:tgtEl>
                                        <p:attrNameLst>
                                          <p:attrName>ppt_h</p:attrName>
                                        </p:attrNameLst>
                                      </p:cBhvr>
                                      <p:tavLst>
                                        <p:tav tm="0">
                                          <p:val>
                                            <p:fltVal val="0"/>
                                          </p:val>
                                        </p:tav>
                                        <p:tav tm="100000">
                                          <p:val>
                                            <p:strVal val="#ppt_h"/>
                                          </p:val>
                                        </p:tav>
                                      </p:tavLst>
                                    </p:anim>
                                    <p:animEffect transition="in" filter="fade">
                                      <p:cBhvr additive="repl">
                                        <p:cTn id="60" dur="500"/>
                                        <p:tgtEl>
                                          <p:spTgt spid="313">
                                            <p:txEl>
                                              <p:pRg st="3" end="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313">
                                            <p:txEl>
                                              <p:pRg st="4" end="4"/>
                                            </p:txEl>
                                          </p:spTgt>
                                        </p:tgtEl>
                                        <p:attrNameLst>
                                          <p:attrName>style.visibility</p:attrName>
                                        </p:attrNameLst>
                                      </p:cBhvr>
                                      <p:to>
                                        <p:strVal val="visible"/>
                                      </p:to>
                                    </p:set>
                                    <p:anim calcmode="lin" valueType="num">
                                      <p:cBhvr additive="repl">
                                        <p:cTn id="65" dur="500" fill="hold"/>
                                        <p:tgtEl>
                                          <p:spTgt spid="313">
                                            <p:txEl>
                                              <p:pRg st="4" end="4"/>
                                            </p:txEl>
                                          </p:spTgt>
                                        </p:tgtEl>
                                        <p:attrNameLst>
                                          <p:attrName>ppt_w</p:attrName>
                                        </p:attrNameLst>
                                      </p:cBhvr>
                                      <p:tavLst>
                                        <p:tav tm="0">
                                          <p:val>
                                            <p:fltVal val="0"/>
                                          </p:val>
                                        </p:tav>
                                        <p:tav tm="100000">
                                          <p:val>
                                            <p:strVal val="#ppt_w"/>
                                          </p:val>
                                        </p:tav>
                                      </p:tavLst>
                                    </p:anim>
                                    <p:anim calcmode="lin" valueType="num">
                                      <p:cBhvr additive="repl">
                                        <p:cTn id="66" dur="500" fill="hold"/>
                                        <p:tgtEl>
                                          <p:spTgt spid="313">
                                            <p:txEl>
                                              <p:pRg st="4" end="4"/>
                                            </p:txEl>
                                          </p:spTgt>
                                        </p:tgtEl>
                                        <p:attrNameLst>
                                          <p:attrName>ppt_h</p:attrName>
                                        </p:attrNameLst>
                                      </p:cBhvr>
                                      <p:tavLst>
                                        <p:tav tm="0">
                                          <p:val>
                                            <p:fltVal val="0"/>
                                          </p:val>
                                        </p:tav>
                                        <p:tav tm="100000">
                                          <p:val>
                                            <p:strVal val="#ppt_h"/>
                                          </p:val>
                                        </p:tav>
                                      </p:tavLst>
                                    </p:anim>
                                    <p:animEffect transition="in" filter="fade">
                                      <p:cBhvr additive="repl">
                                        <p:cTn id="67" dur="500"/>
                                        <p:tgtEl>
                                          <p:spTgt spid="313">
                                            <p:txEl>
                                              <p:pRg st="4" end="4"/>
                                            </p:txEl>
                                          </p:spTgt>
                                        </p:tgtEl>
                                      </p:cBhvr>
                                    </p:animEffect>
                                  </p:childTnLst>
                                </p:cTn>
                              </p:par>
                              <p:par>
                                <p:cTn id="68" presetID="6" presetClass="entr" presetSubtype="16" fill="hold" nodeType="withEffect">
                                  <p:stCondLst>
                                    <p:cond delay="0"/>
                                  </p:stCondLst>
                                  <p:childTnLst>
                                    <p:set>
                                      <p:cBhvr>
                                        <p:cTn id="69" dur="1" fill="hold">
                                          <p:stCondLst>
                                            <p:cond delay="0"/>
                                          </p:stCondLst>
                                        </p:cTn>
                                        <p:tgtEl>
                                          <p:spTgt spid="320"/>
                                        </p:tgtEl>
                                        <p:attrNameLst>
                                          <p:attrName>style.visibility</p:attrName>
                                        </p:attrNameLst>
                                      </p:cBhvr>
                                      <p:to>
                                        <p:strVal val="visible"/>
                                      </p:to>
                                    </p:set>
                                    <p:animEffect transition="in" filter="circle(in)">
                                      <p:cBhvr additive="repl">
                                        <p:cTn id="70" dur="750"/>
                                        <p:tgtEl>
                                          <p:spTgt spid="320"/>
                                        </p:tgtEl>
                                      </p:cBhvr>
                                    </p:animEffect>
                                  </p:childTnLst>
                                </p:cTn>
                              </p:par>
                              <p:par>
                                <p:cTn id="71" presetID="53" presetClass="entr" presetSubtype="16" fill="hold" nodeType="withEffect">
                                  <p:stCondLst>
                                    <p:cond delay="0"/>
                                  </p:stCondLst>
                                  <p:childTnLst>
                                    <p:set>
                                      <p:cBhvr>
                                        <p:cTn id="72" dur="1" fill="hold">
                                          <p:stCondLst>
                                            <p:cond delay="0"/>
                                          </p:stCondLst>
                                        </p:cTn>
                                        <p:tgtEl>
                                          <p:spTgt spid="322">
                                            <p:txEl>
                                              <p:pRg st="0" end="0"/>
                                            </p:txEl>
                                          </p:spTgt>
                                        </p:tgtEl>
                                        <p:attrNameLst>
                                          <p:attrName>style.visibility</p:attrName>
                                        </p:attrNameLst>
                                      </p:cBhvr>
                                      <p:to>
                                        <p:strVal val="visible"/>
                                      </p:to>
                                    </p:set>
                                    <p:anim calcmode="lin" valueType="num">
                                      <p:cBhvr additive="repl">
                                        <p:cTn id="73" dur="500" fill="hold"/>
                                        <p:tgtEl>
                                          <p:spTgt spid="322">
                                            <p:txEl>
                                              <p:pRg st="0" end="0"/>
                                            </p:txEl>
                                          </p:spTgt>
                                        </p:tgtEl>
                                        <p:attrNameLst>
                                          <p:attrName>ppt_w</p:attrName>
                                        </p:attrNameLst>
                                      </p:cBhvr>
                                      <p:tavLst>
                                        <p:tav tm="0">
                                          <p:val>
                                            <p:fltVal val="0"/>
                                          </p:val>
                                        </p:tav>
                                        <p:tav tm="100000">
                                          <p:val>
                                            <p:strVal val="#ppt_w"/>
                                          </p:val>
                                        </p:tav>
                                      </p:tavLst>
                                    </p:anim>
                                    <p:anim calcmode="lin" valueType="num">
                                      <p:cBhvr additive="repl">
                                        <p:cTn id="74" dur="500" fill="hold"/>
                                        <p:tgtEl>
                                          <p:spTgt spid="322">
                                            <p:txEl>
                                              <p:pRg st="0" end="0"/>
                                            </p:txEl>
                                          </p:spTgt>
                                        </p:tgtEl>
                                        <p:attrNameLst>
                                          <p:attrName>ppt_h</p:attrName>
                                        </p:attrNameLst>
                                      </p:cBhvr>
                                      <p:tavLst>
                                        <p:tav tm="0">
                                          <p:val>
                                            <p:fltVal val="0"/>
                                          </p:val>
                                        </p:tav>
                                        <p:tav tm="100000">
                                          <p:val>
                                            <p:strVal val="#ppt_h"/>
                                          </p:val>
                                        </p:tav>
                                      </p:tavLst>
                                    </p:anim>
                                    <p:animEffect transition="in" filter="fade">
                                      <p:cBhvr additive="repl">
                                        <p:cTn id="75" dur="500"/>
                                        <p:tgtEl>
                                          <p:spTgt spid="322">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313">
                                            <p:txEl>
                                              <p:pRg st="6" end="6"/>
                                            </p:txEl>
                                          </p:spTgt>
                                        </p:tgtEl>
                                        <p:attrNameLst>
                                          <p:attrName>style.visibility</p:attrName>
                                        </p:attrNameLst>
                                      </p:cBhvr>
                                      <p:to>
                                        <p:strVal val="visible"/>
                                      </p:to>
                                    </p:set>
                                    <p:anim calcmode="lin" valueType="num">
                                      <p:cBhvr additive="repl">
                                        <p:cTn id="80" dur="500" fill="hold"/>
                                        <p:tgtEl>
                                          <p:spTgt spid="313">
                                            <p:txEl>
                                              <p:pRg st="6" end="6"/>
                                            </p:txEl>
                                          </p:spTgt>
                                        </p:tgtEl>
                                        <p:attrNameLst>
                                          <p:attrName>ppt_w</p:attrName>
                                        </p:attrNameLst>
                                      </p:cBhvr>
                                      <p:tavLst>
                                        <p:tav tm="0">
                                          <p:val>
                                            <p:fltVal val="0"/>
                                          </p:val>
                                        </p:tav>
                                        <p:tav tm="100000">
                                          <p:val>
                                            <p:strVal val="#ppt_w"/>
                                          </p:val>
                                        </p:tav>
                                      </p:tavLst>
                                    </p:anim>
                                    <p:anim calcmode="lin" valueType="num">
                                      <p:cBhvr additive="repl">
                                        <p:cTn id="81" dur="500" fill="hold"/>
                                        <p:tgtEl>
                                          <p:spTgt spid="313">
                                            <p:txEl>
                                              <p:pRg st="6" end="6"/>
                                            </p:txEl>
                                          </p:spTgt>
                                        </p:tgtEl>
                                        <p:attrNameLst>
                                          <p:attrName>ppt_h</p:attrName>
                                        </p:attrNameLst>
                                      </p:cBhvr>
                                      <p:tavLst>
                                        <p:tav tm="0">
                                          <p:val>
                                            <p:fltVal val="0"/>
                                          </p:val>
                                        </p:tav>
                                        <p:tav tm="100000">
                                          <p:val>
                                            <p:strVal val="#ppt_h"/>
                                          </p:val>
                                        </p:tav>
                                      </p:tavLst>
                                    </p:anim>
                                    <p:animEffect transition="in" filter="fade">
                                      <p:cBhvr additive="repl">
                                        <p:cTn id="82" dur="500"/>
                                        <p:tgtEl>
                                          <p:spTgt spid="313">
                                            <p:txEl>
                                              <p:pRg st="6" end="6"/>
                                            </p:txEl>
                                          </p:spTgt>
                                        </p:tgtEl>
                                      </p:cBhvr>
                                    </p:animEffect>
                                  </p:childTnLst>
                                </p:cTn>
                              </p:par>
                              <p:par>
                                <p:cTn id="83" presetID="6" presetClass="entr" presetSubtype="16" fill="hold" nodeType="withEffect">
                                  <p:stCondLst>
                                    <p:cond delay="0"/>
                                  </p:stCondLst>
                                  <p:childTnLst>
                                    <p:set>
                                      <p:cBhvr>
                                        <p:cTn id="84" dur="1" fill="hold">
                                          <p:stCondLst>
                                            <p:cond delay="0"/>
                                          </p:stCondLst>
                                        </p:cTn>
                                        <p:tgtEl>
                                          <p:spTgt spid="321"/>
                                        </p:tgtEl>
                                        <p:attrNameLst>
                                          <p:attrName>style.visibility</p:attrName>
                                        </p:attrNameLst>
                                      </p:cBhvr>
                                      <p:to>
                                        <p:strVal val="visible"/>
                                      </p:to>
                                    </p:set>
                                    <p:animEffect transition="in" filter="circle(in)">
                                      <p:cBhvr additive="repl">
                                        <p:cTn id="85" dur="750"/>
                                        <p:tgtEl>
                                          <p:spTgt spid="321"/>
                                        </p:tgtEl>
                                      </p:cBhvr>
                                    </p:animEffect>
                                  </p:childTnLst>
                                </p:cTn>
                              </p:par>
                              <p:par>
                                <p:cTn id="86" presetID="53" presetClass="entr" presetSubtype="16" fill="hold" nodeType="withEffect">
                                  <p:stCondLst>
                                    <p:cond delay="0"/>
                                  </p:stCondLst>
                                  <p:childTnLst>
                                    <p:set>
                                      <p:cBhvr>
                                        <p:cTn id="87" dur="1" fill="hold">
                                          <p:stCondLst>
                                            <p:cond delay="0"/>
                                          </p:stCondLst>
                                        </p:cTn>
                                        <p:tgtEl>
                                          <p:spTgt spid="323">
                                            <p:txEl>
                                              <p:pRg st="0" end="0"/>
                                            </p:txEl>
                                          </p:spTgt>
                                        </p:tgtEl>
                                        <p:attrNameLst>
                                          <p:attrName>style.visibility</p:attrName>
                                        </p:attrNameLst>
                                      </p:cBhvr>
                                      <p:to>
                                        <p:strVal val="visible"/>
                                      </p:to>
                                    </p:set>
                                    <p:anim calcmode="lin" valueType="num">
                                      <p:cBhvr additive="repl">
                                        <p:cTn id="88" dur="500" fill="hold"/>
                                        <p:tgtEl>
                                          <p:spTgt spid="323">
                                            <p:txEl>
                                              <p:pRg st="0" end="0"/>
                                            </p:txEl>
                                          </p:spTgt>
                                        </p:tgtEl>
                                        <p:attrNameLst>
                                          <p:attrName>ppt_w</p:attrName>
                                        </p:attrNameLst>
                                      </p:cBhvr>
                                      <p:tavLst>
                                        <p:tav tm="0">
                                          <p:val>
                                            <p:fltVal val="0"/>
                                          </p:val>
                                        </p:tav>
                                        <p:tav tm="100000">
                                          <p:val>
                                            <p:strVal val="#ppt_w"/>
                                          </p:val>
                                        </p:tav>
                                      </p:tavLst>
                                    </p:anim>
                                    <p:anim calcmode="lin" valueType="num">
                                      <p:cBhvr additive="repl">
                                        <p:cTn id="89" dur="500" fill="hold"/>
                                        <p:tgtEl>
                                          <p:spTgt spid="323">
                                            <p:txEl>
                                              <p:pRg st="0" end="0"/>
                                            </p:txEl>
                                          </p:spTgt>
                                        </p:tgtEl>
                                        <p:attrNameLst>
                                          <p:attrName>ppt_h</p:attrName>
                                        </p:attrNameLst>
                                      </p:cBhvr>
                                      <p:tavLst>
                                        <p:tav tm="0">
                                          <p:val>
                                            <p:fltVal val="0"/>
                                          </p:val>
                                        </p:tav>
                                        <p:tav tm="100000">
                                          <p:val>
                                            <p:strVal val="#ppt_h"/>
                                          </p:val>
                                        </p:tav>
                                      </p:tavLst>
                                    </p:anim>
                                    <p:animEffect transition="in" filter="fade">
                                      <p:cBhvr additive="repl">
                                        <p:cTn id="90" dur="500"/>
                                        <p:tgtEl>
                                          <p:spTgt spid="3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3230</TotalTime>
  <Words>1147</Words>
  <Application>Microsoft Office PowerPoint</Application>
  <PresentationFormat>Affichage à l'écran (4:3)</PresentationFormat>
  <Paragraphs>258</Paragraphs>
  <Slides>31</Slides>
  <Notes>27</Notes>
  <HiddenSlides>0</HiddenSlides>
  <MMClips>0</MMClips>
  <ScaleCrop>false</ScaleCrop>
  <HeadingPairs>
    <vt:vector size="6" baseType="variant">
      <vt:variant>
        <vt:lpstr>Polices utilisées</vt:lpstr>
      </vt:variant>
      <vt:variant>
        <vt:i4>10</vt:i4>
      </vt:variant>
      <vt:variant>
        <vt:lpstr>Thème</vt:lpstr>
      </vt:variant>
      <vt:variant>
        <vt:i4>6</vt:i4>
      </vt:variant>
      <vt:variant>
        <vt:lpstr>Titres des diapositives</vt:lpstr>
      </vt:variant>
      <vt:variant>
        <vt:i4>31</vt:i4>
      </vt:variant>
    </vt:vector>
  </HeadingPairs>
  <TitlesOfParts>
    <vt:vector size="47" baseType="lpstr">
      <vt:lpstr>Arial</vt:lpstr>
      <vt:lpstr>Calibri</vt:lpstr>
      <vt:lpstr>DejaVu Sans</vt:lpstr>
      <vt:lpstr>Gill Sans MT</vt:lpstr>
      <vt:lpstr>Symbol</vt:lpstr>
      <vt:lpstr>Times New Roman</vt:lpstr>
      <vt:lpstr>Verdana</vt:lpstr>
      <vt:lpstr>Wingdings</vt:lpstr>
      <vt:lpstr>Wingdings 2</vt:lpstr>
      <vt:lpstr>Wingdings 3</vt:lpstr>
      <vt:lpstr>Office Theme</vt:lpstr>
      <vt:lpstr>Office Theme</vt:lpstr>
      <vt:lpstr>Office Theme</vt:lpstr>
      <vt:lpstr>Office Theme</vt:lpstr>
      <vt:lpstr>Office Theme</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Comité de pilotage</dc:title>
  <dc:subject/>
  <dc:creator>Camille MACHUT</dc:creator>
  <dc:description/>
  <cp:lastModifiedBy>HAMELET Alexandra</cp:lastModifiedBy>
  <cp:revision>439</cp:revision>
  <cp:lastPrinted>2025-03-10T12:35:52Z</cp:lastPrinted>
  <dcterms:created xsi:type="dcterms:W3CDTF">2022-09-30T10:40:49Z</dcterms:created>
  <dcterms:modified xsi:type="dcterms:W3CDTF">2026-06-22T12:16:02Z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27</vt:i4>
  </property>
  <property fmtid="{D5CDD505-2E9C-101B-9397-08002B2CF9AE}" pid="3" name="PresentationFormat">
    <vt:lpwstr>Affichage à l'écran (4:3)</vt:lpwstr>
  </property>
  <property fmtid="{D5CDD505-2E9C-101B-9397-08002B2CF9AE}" pid="4" name="Slides">
    <vt:i4>31</vt:i4>
  </property>
</Properties>
</file>